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</p:sldMasterIdLst>
  <p:notesMasterIdLst>
    <p:notesMasterId r:id="rId30"/>
  </p:notesMasterIdLst>
  <p:handoutMasterIdLst>
    <p:handoutMasterId r:id="rId31"/>
  </p:handoutMasterIdLst>
  <p:sldIdLst>
    <p:sldId id="256" r:id="rId6"/>
    <p:sldId id="257" r:id="rId7"/>
    <p:sldId id="259" r:id="rId8"/>
    <p:sldId id="258" r:id="rId9"/>
    <p:sldId id="273" r:id="rId10"/>
    <p:sldId id="280" r:id="rId11"/>
    <p:sldId id="282" r:id="rId12"/>
    <p:sldId id="281" r:id="rId13"/>
    <p:sldId id="284" r:id="rId14"/>
    <p:sldId id="286" r:id="rId15"/>
    <p:sldId id="279" r:id="rId16"/>
    <p:sldId id="283" r:id="rId17"/>
    <p:sldId id="285" r:id="rId18"/>
    <p:sldId id="278" r:id="rId19"/>
    <p:sldId id="287" r:id="rId20"/>
    <p:sldId id="289" r:id="rId21"/>
    <p:sldId id="288" r:id="rId22"/>
    <p:sldId id="290" r:id="rId23"/>
    <p:sldId id="293" r:id="rId24"/>
    <p:sldId id="291" r:id="rId25"/>
    <p:sldId id="292" r:id="rId26"/>
    <p:sldId id="294" r:id="rId27"/>
    <p:sldId id="295" r:id="rId28"/>
    <p:sldId id="264" r:id="rId2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6EC671-C10C-4B85-B868-5AED252D0AC4}" v="176" dt="2025-01-22T23:35:58.876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51" d="100"/>
          <a:sy n="151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C21899-6C2A-B710-4E0B-A7175F5436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E4930A-2881-9D3B-E03A-424E2F921D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>
              <a:defRPr sz="1200"/>
            </a:lvl1pPr>
          </a:lstStyle>
          <a:p>
            <a:fld id="{AE8D0496-7766-49EA-A25A-BF071F947EB8}" type="datetime1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9A5B3-3855-216D-7C7F-0F9AF9D3B5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>
              <a:defRPr sz="1200"/>
            </a:lvl1pPr>
          </a:lstStyle>
          <a:p>
            <a:r>
              <a:rPr lang="en-US"/>
              <a:t>©2022 Ardurra Group,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E606D-A606-DE88-8ED8-86C6409CED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>
              <a:defRPr sz="1200"/>
            </a:lvl1pPr>
          </a:lstStyle>
          <a:p>
            <a:fld id="{BA8F7D67-3F44-4489-BEB2-E5EAF8FC6B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F863C-3B34-3735-6EA5-C0D9C8B3E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40" y="471055"/>
            <a:ext cx="832574" cy="5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419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>
              <a:defRPr sz="1200"/>
            </a:lvl1pPr>
          </a:lstStyle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2" tIns="46671" rIns="93342" bIns="466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3342" tIns="46671" rIns="93342" bIns="466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>
              <a:defRPr sz="1200"/>
            </a:lvl1pPr>
          </a:lstStyle>
          <a:p>
            <a:r>
              <a:rPr lang="en-US"/>
              <a:t>©2022 Ardurra Group,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>
              <a:defRPr sz="1200"/>
            </a:lvl1pPr>
          </a:lstStyle>
          <a:p>
            <a:fld id="{1CA62FB7-7699-4BE5-9730-3DA5BD716D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2DCD0F-618C-4EB0-F10D-7F74B1993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40" y="471055"/>
            <a:ext cx="832574" cy="5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1408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9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6CE19-7C5A-66C4-1909-623709659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B4559-BA63-45CD-BD1C-88E06FA2D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AFE41A-A089-3EF6-46E1-A860DCB39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8563F-D03F-A08D-E14B-172E5ECF689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736E4-9732-293C-EA0E-D53852F4E0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D846-16AE-0501-949A-A1513F653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03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09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84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24434-6E19-893D-D834-CA807342B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0E66D-6384-DFF0-31E0-894DA39B8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3ACBDD-4B7C-768F-7939-05B3DA272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A27CC-AA42-F8D6-EC44-6207B64DEC7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B6F8B-B041-BA24-617C-0C9FBB2811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B404A-F7D7-03DD-B283-E34CC38C8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9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19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46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55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66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5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ECB61-C3DE-CBC4-0C15-7294DF8CB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EF85E2-96C3-DE2C-EFD9-608192792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3DAAAF-86B3-F504-D0B0-8D9F2FC5F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49C60-607E-7A3F-8DE3-1C918F7D92B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18A1D-6338-1472-D822-442D95BA35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00AC4-6EB1-5CDC-294D-F21C15485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75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07178-6812-5A8A-BB80-CE71D9128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9201F5-AC7C-5015-A8C5-8DB670111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84E8D-352B-8138-9838-27B5802A6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7544F-2B5A-5FA3-A8E5-E6FD888D6DC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F8580-3F96-833F-F7CB-1626CAA6FA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F6D8-91D1-B2E5-0C43-D27D901CC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14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D750C-7D6E-61D0-1890-00AB44C61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1DF37-EA16-6A8C-5BE7-39E62FD36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6D9959-AF00-CBA9-D319-84A8D2549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267E3-E784-8D1D-7A7B-2F3EADF076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7191-116D-64D3-B4BE-E995F91243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244C4-7A0E-C27D-2CF4-E8F840447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05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93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8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9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7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0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46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C4F5E87-A7CF-42A1-836E-312A015653DE}" type="datetime1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©2022 Ardurra Group,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62FB7-7699-4BE5-9730-3DA5BD716D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293A64D-51C5-3449-37C0-B7C4286D7C92}"/>
              </a:ext>
            </a:extLst>
          </p:cNvPr>
          <p:cNvSpPr/>
          <p:nvPr userDrawn="1"/>
        </p:nvSpPr>
        <p:spPr>
          <a:xfrm>
            <a:off x="7383463" y="1123950"/>
            <a:ext cx="4808536" cy="4610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88CF6E1-93C5-4D2B-A947-E7F22AB2D0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346324" cy="22098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0A4EE61-7D06-BB0A-D17C-4E2F6BA1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162" y="1250950"/>
            <a:ext cx="4529138" cy="257810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D24E530-C094-B3C0-2077-EA5AB85F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3162" y="4070350"/>
            <a:ext cx="4529138" cy="6635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6B523FD-E3D7-C382-92B1-17C4A30AE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2100" y="4813714"/>
            <a:ext cx="1211262" cy="774424"/>
          </a:xfrm>
          <a:prstGeom prst="rect">
            <a:avLst/>
          </a:prstGeom>
        </p:spPr>
      </p:pic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A55FC8F5-D914-AA48-591E-D2BA1459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2324100"/>
            <a:ext cx="2346324" cy="22098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C359AF66-D247-776F-1DC0-8456CC4CD9E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60626" y="2324100"/>
            <a:ext cx="2346324" cy="22098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2C5EBB18-1AFD-B943-768C-4171FA82B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460626" y="4648200"/>
            <a:ext cx="2346324" cy="22098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2B1503E1-4191-6075-F300-65E0C588C28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24425" y="0"/>
            <a:ext cx="2346324" cy="22098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4A5F9FCB-F53E-D778-B204-79DE9F475D3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385050" y="0"/>
            <a:ext cx="2346324" cy="100965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5B946988-BAB2-C63F-C78C-5209A823C0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845676" y="0"/>
            <a:ext cx="2346324" cy="100965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6061F1EC-03C1-9A46-F93B-D8BD72A9E26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924425" y="4648200"/>
            <a:ext cx="2346324" cy="22098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FF3CC7E6-AE3E-A79A-2126-B79D368B3CE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81083" y="5848350"/>
            <a:ext cx="2346324" cy="100965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0F7BB-9851-B2E3-B810-6D0B7E90AACB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460625" y="0"/>
            <a:ext cx="2346325" cy="2209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Leave as is, change color, or add picture. Text will not show.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0BCDBF8-021B-42B1-720C-2576AE7CD46B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924424" y="2324100"/>
            <a:ext cx="2346325" cy="22098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Leave as is, change color, or add picture. Text will not show.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CCA7614-0E26-8964-F51A-88B99FF7E00C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967" y="4648200"/>
            <a:ext cx="2346325" cy="22098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Leave as is, change color, or add picture. Text will not show.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4FA9BD6-D293-2899-499D-4A64709A40A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845676" y="5848350"/>
            <a:ext cx="2346325" cy="100965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Leave as is, change color, or add picture. Text will not show.</a:t>
            </a:r>
          </a:p>
        </p:txBody>
      </p:sp>
    </p:spTree>
    <p:extLst>
      <p:ext uri="{BB962C8B-B14F-4D97-AF65-F5344CB8AC3E}">
        <p14:creationId xmlns:p14="http://schemas.microsoft.com/office/powerpoint/2010/main" val="1320083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478" userDrawn="1">
          <p15:clr>
            <a:srgbClr val="FBAE40"/>
          </p15:clr>
        </p15:guide>
        <p15:guide id="4" pos="1550" userDrawn="1">
          <p15:clr>
            <a:srgbClr val="FBAE40"/>
          </p15:clr>
        </p15:guide>
        <p15:guide id="5" pos="3028" userDrawn="1">
          <p15:clr>
            <a:srgbClr val="FBAE40"/>
          </p15:clr>
        </p15:guide>
        <p15:guide id="6" pos="3100" userDrawn="1">
          <p15:clr>
            <a:srgbClr val="FBAE40"/>
          </p15:clr>
        </p15:guide>
        <p15:guide id="7" pos="4579" userDrawn="1">
          <p15:clr>
            <a:srgbClr val="FBAE40"/>
          </p15:clr>
        </p15:guide>
        <p15:guide id="8" pos="4651" userDrawn="1">
          <p15:clr>
            <a:srgbClr val="FBAE40"/>
          </p15:clr>
        </p15:guide>
        <p15:guide id="9" pos="6129" userDrawn="1">
          <p15:clr>
            <a:srgbClr val="FBAE40"/>
          </p15:clr>
        </p15:guide>
        <p15:guide id="10" pos="6201" userDrawn="1">
          <p15:clr>
            <a:srgbClr val="FBAE40"/>
          </p15:clr>
        </p15:guide>
        <p15:guide id="11" orient="horz" userDrawn="1">
          <p15:clr>
            <a:srgbClr val="FBAE40"/>
          </p15:clr>
        </p15:guide>
        <p15:guide id="12" orient="horz" pos="4320" userDrawn="1">
          <p15:clr>
            <a:srgbClr val="FBAE40"/>
          </p15:clr>
        </p15:guide>
        <p15:guide id="13" orient="horz" pos="1392" userDrawn="1">
          <p15:clr>
            <a:srgbClr val="FBAE40"/>
          </p15:clr>
        </p15:guide>
        <p15:guide id="14" orient="horz" pos="1464" userDrawn="1">
          <p15:clr>
            <a:srgbClr val="FBAE40"/>
          </p15:clr>
        </p15:guide>
        <p15:guide id="15" orient="horz" pos="2856" userDrawn="1">
          <p15:clr>
            <a:srgbClr val="FBAE40"/>
          </p15:clr>
        </p15:guide>
        <p15:guide id="16" orient="horz" pos="29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45387-D525-067D-E4A8-DED9991BAB6D}"/>
              </a:ext>
            </a:extLst>
          </p:cNvPr>
          <p:cNvSpPr/>
          <p:nvPr userDrawn="1"/>
        </p:nvSpPr>
        <p:spPr>
          <a:xfrm>
            <a:off x="0" y="657225"/>
            <a:ext cx="8128000" cy="140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989F2-781D-25C6-A093-25788533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7225"/>
            <a:ext cx="4970462" cy="1400175"/>
          </a:xfrm>
        </p:spPr>
        <p:txBody>
          <a:bodyPr lIns="0" rIns="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30CA-AE48-82FC-B56E-A2DD1B9FB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2502"/>
            <a:ext cx="4503737" cy="36464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A5C37-0F86-C02F-E295-F72D20C6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712CB-58E4-4888-1291-0027BF88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2C44-AEA1-DC79-4604-81DFF878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41DEF-2719-A347-B32A-615D8C1B4D6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153150" y="0"/>
            <a:ext cx="6038850" cy="68580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C2913-EBA0-3500-D587-BFB6D1973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F4BF1C-C95F-1948-4D80-9B4D90F6CE93}"/>
              </a:ext>
            </a:extLst>
          </p:cNvPr>
          <p:cNvCxnSpPr/>
          <p:nvPr userDrawn="1"/>
        </p:nvCxnSpPr>
        <p:spPr>
          <a:xfrm>
            <a:off x="6164263" y="0"/>
            <a:ext cx="0" cy="685800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AF69F0-A03F-A2AB-D443-60B9C337A678}"/>
              </a:ext>
            </a:extLst>
          </p:cNvPr>
          <p:cNvGrpSpPr/>
          <p:nvPr userDrawn="1"/>
        </p:nvGrpSpPr>
        <p:grpSpPr>
          <a:xfrm rot="16200000">
            <a:off x="11381826" y="-150649"/>
            <a:ext cx="667850" cy="952497"/>
            <a:chOff x="-1586" y="0"/>
            <a:chExt cx="4808535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FE8C75-E248-FC6E-95D2-02D9CAD65C38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40CD82-B668-3E97-2A7F-39E7FA0F01FC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F3B960-C2C5-425F-FFE5-936D2E5DDBA0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9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89F2-781D-25C6-A093-25788533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03736" cy="1600200"/>
          </a:xfrm>
        </p:spPr>
        <p:txBody>
          <a:bodyPr lIns="0" r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41DEF-2719-A347-B32A-615D8C1B4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53150" y="0"/>
            <a:ext cx="6038850" cy="685799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30CA-AE48-82FC-B56E-A2DD1B9FB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037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A5C37-0F86-C02F-E295-F72D20C6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712CB-58E4-4888-1291-0027BF88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2C44-AEA1-DC79-4604-81DFF878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87D4A9-2C05-BB8E-4947-641EE5788B33}"/>
              </a:ext>
            </a:extLst>
          </p:cNvPr>
          <p:cNvCxnSpPr/>
          <p:nvPr userDrawn="1"/>
        </p:nvCxnSpPr>
        <p:spPr>
          <a:xfrm>
            <a:off x="6153150" y="0"/>
            <a:ext cx="0" cy="685800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D27F607-D060-05DE-E80E-677013F38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9520"/>
            <a:ext cx="453396" cy="2898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ADA98AA-E3AE-31B7-0051-4694DB2992D7}"/>
              </a:ext>
            </a:extLst>
          </p:cNvPr>
          <p:cNvGrpSpPr/>
          <p:nvPr userDrawn="1"/>
        </p:nvGrpSpPr>
        <p:grpSpPr>
          <a:xfrm rot="16200000">
            <a:off x="11381826" y="-150649"/>
            <a:ext cx="667850" cy="952497"/>
            <a:chOff x="-1586" y="0"/>
            <a:chExt cx="4808535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DA14A8-BD36-6078-FE7B-CA68157DB49D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BF3CC9-47F2-BB2C-F5D6-26EA6CE43735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004398-BED0-27E7-FDFB-6AB19F08DE5B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9155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45387-D525-067D-E4A8-DED9991BAB6D}"/>
              </a:ext>
            </a:extLst>
          </p:cNvPr>
          <p:cNvSpPr/>
          <p:nvPr userDrawn="1"/>
        </p:nvSpPr>
        <p:spPr>
          <a:xfrm>
            <a:off x="0" y="657225"/>
            <a:ext cx="9134475" cy="14001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41DEF-2719-A347-B32A-615D8C1B4D6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8135574" y="-44"/>
            <a:ext cx="4056426" cy="4057228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989F2-781D-25C6-A093-257885334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57226"/>
            <a:ext cx="7173912" cy="781050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30CA-AE48-82FC-B56E-A2DD1B9FBF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22502"/>
            <a:ext cx="7173912" cy="3646486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Brief Bio Bullets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A5C37-0F86-C02F-E295-F72D20C6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712CB-58E4-4888-1291-0027BF88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2C44-AEA1-DC79-4604-81DFF878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C2913-EBA0-3500-D587-BFB6D1973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F94760-6522-8F10-7877-46E1EF174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38275"/>
            <a:ext cx="7175500" cy="619125"/>
          </a:xfrm>
        </p:spPr>
        <p:txBody>
          <a:bodyPr/>
          <a:lstStyle>
            <a:lvl1pPr marL="0" indent="0">
              <a:buNone/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05ED85-951C-13A6-C207-E5C480C940A3}"/>
              </a:ext>
            </a:extLst>
          </p:cNvPr>
          <p:cNvGrpSpPr/>
          <p:nvPr userDrawn="1"/>
        </p:nvGrpSpPr>
        <p:grpSpPr>
          <a:xfrm rot="16200000">
            <a:off x="11381826" y="-150649"/>
            <a:ext cx="667850" cy="952497"/>
            <a:chOff x="-1586" y="0"/>
            <a:chExt cx="4808535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C37F02-4B30-AA41-5F79-0FF742852FCA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F84BDA-49DB-4BB6-3F45-0D8BA461AE66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DB6FB19-E2E6-AC20-2FFB-C20E07A76E78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865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45387-D525-067D-E4A8-DED9991BAB6D}"/>
              </a:ext>
            </a:extLst>
          </p:cNvPr>
          <p:cNvSpPr/>
          <p:nvPr userDrawn="1"/>
        </p:nvSpPr>
        <p:spPr>
          <a:xfrm>
            <a:off x="0" y="657225"/>
            <a:ext cx="12192000" cy="140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989F2-781D-25C6-A093-257885334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6438" y="657226"/>
            <a:ext cx="2098435" cy="781050"/>
          </a:xfrm>
        </p:spPr>
        <p:txBody>
          <a:bodyPr lIns="0" rIns="0" anchor="b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30CA-AE48-82FC-B56E-A2DD1B9FBF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28600" y="2295525"/>
            <a:ext cx="3835400" cy="3905249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Brief Bio Bullets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A5C37-0F86-C02F-E295-F72D20C6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712CB-58E4-4888-1291-0027BF88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2C44-AEA1-DC79-4604-81DFF878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41DEF-2719-A347-B32A-615D8C1B4D6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28600" y="603213"/>
            <a:ext cx="1507900" cy="1508198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C2913-EBA0-3500-D587-BFB6D1973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F94760-6522-8F10-7877-46E1EF174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5100" y="1438275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6729D13-ACE0-ADEE-525E-05DB91EBBEC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178300" y="614254"/>
            <a:ext cx="1507900" cy="1508198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A587D65-FB27-4A60-983A-EB8690AAC87D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128000" y="603213"/>
            <a:ext cx="1507900" cy="1508198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C310920-F636-2F1C-0126-61AA3909DD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8300" y="2295525"/>
            <a:ext cx="3835400" cy="39052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Brief Bio Bullets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C70BD35-703A-FC13-D7B1-E1F52FD22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8000" y="2295525"/>
            <a:ext cx="3835400" cy="39052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Brief Bio Bullets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F9A787A-E0E3-2F3E-D676-BE00CDE017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4567" y="1436723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9F9CB2A-C0A2-F295-2CF0-0220B8EC8E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64500" y="1433512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0DFC2C2-D5A0-C635-260B-F0F7FEA2A4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14567" y="657225"/>
            <a:ext cx="2099133" cy="776288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C1E2E95-B6E2-B7F6-63A6-1B2814E340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64725" y="657225"/>
            <a:ext cx="2098675" cy="779463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306273-5806-07CF-BFD9-162CC13F86F7}"/>
              </a:ext>
            </a:extLst>
          </p:cNvPr>
          <p:cNvGrpSpPr/>
          <p:nvPr userDrawn="1"/>
        </p:nvGrpSpPr>
        <p:grpSpPr>
          <a:xfrm rot="16200000">
            <a:off x="11381826" y="-150649"/>
            <a:ext cx="667850" cy="952497"/>
            <a:chOff x="-1586" y="0"/>
            <a:chExt cx="4808535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29E644-4832-3B1E-55DE-C904043185C3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169EE2C-10C5-BA8F-DBE1-C7790EFD09C9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B97D63-2DF6-701A-EFA6-7AAC7AB903E0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976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45387-D525-067D-E4A8-DED9991BAB6D}"/>
              </a:ext>
            </a:extLst>
          </p:cNvPr>
          <p:cNvSpPr/>
          <p:nvPr userDrawn="1"/>
        </p:nvSpPr>
        <p:spPr>
          <a:xfrm>
            <a:off x="0" y="2238375"/>
            <a:ext cx="12192000" cy="140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989F2-781D-25C6-A093-257885334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6438" y="2238376"/>
            <a:ext cx="2098435" cy="781050"/>
          </a:xfrm>
        </p:spPr>
        <p:txBody>
          <a:bodyPr lIns="0" rIns="0" anchor="b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A5C37-0F86-C02F-E295-F72D20C6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712CB-58E4-4888-1291-0027BF88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2C44-AEA1-DC79-4604-81DFF878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41DEF-2719-A347-B32A-615D8C1B4D6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28600" y="2184363"/>
            <a:ext cx="1507900" cy="1508198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C2913-EBA0-3500-D587-BFB6D1973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F94760-6522-8F10-7877-46E1EF174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5100" y="3019425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6729D13-ACE0-ADEE-525E-05DB91EBBEC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178300" y="2195404"/>
            <a:ext cx="1507900" cy="1508198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A587D65-FB27-4A60-983A-EB8690AAC87D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128000" y="2184363"/>
            <a:ext cx="1507900" cy="1508198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F9A787A-E0E3-2F3E-D676-BE00CDE017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4567" y="3017873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9F9CB2A-C0A2-F295-2CF0-0220B8EC8E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64500" y="3014662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0DFC2C2-D5A0-C635-260B-F0F7FEA2A4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14567" y="2238375"/>
            <a:ext cx="2099133" cy="776288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C1E2E95-B6E2-B7F6-63A6-1B2814E340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64725" y="2238375"/>
            <a:ext cx="2098675" cy="779463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306273-5806-07CF-BFD9-162CC13F86F7}"/>
              </a:ext>
            </a:extLst>
          </p:cNvPr>
          <p:cNvGrpSpPr/>
          <p:nvPr userDrawn="1"/>
        </p:nvGrpSpPr>
        <p:grpSpPr>
          <a:xfrm rot="16200000">
            <a:off x="11381826" y="-150649"/>
            <a:ext cx="667850" cy="952497"/>
            <a:chOff x="-1586" y="0"/>
            <a:chExt cx="4808535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29E644-4832-3B1E-55DE-C904043185C3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169EE2C-10C5-BA8F-DBE1-C7790EFD09C9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B97D63-2DF6-701A-EFA6-7AAC7AB903E0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2FBAC83-952D-6097-B259-883770A6576D}"/>
              </a:ext>
            </a:extLst>
          </p:cNvPr>
          <p:cNvSpPr/>
          <p:nvPr userDrawn="1"/>
        </p:nvSpPr>
        <p:spPr>
          <a:xfrm>
            <a:off x="0" y="3990975"/>
            <a:ext cx="12192000" cy="140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40EE223-B980-43FC-B979-7D40421B281B}"/>
              </a:ext>
            </a:extLst>
          </p:cNvPr>
          <p:cNvSpPr>
            <a:spLocks noGrp="1" noChangeAspect="1"/>
          </p:cNvSpPr>
          <p:nvPr>
            <p:ph type="pic" idx="22"/>
          </p:nvPr>
        </p:nvSpPr>
        <p:spPr>
          <a:xfrm>
            <a:off x="228600" y="3936963"/>
            <a:ext cx="1507900" cy="1508198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B57D8DDB-FA9B-9599-1C03-3187D5880B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5100" y="4772025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AFB0938B-73E9-8A52-BF95-29DD0CFC631B}"/>
              </a:ext>
            </a:extLst>
          </p:cNvPr>
          <p:cNvSpPr>
            <a:spLocks noGrp="1" noChangeAspect="1"/>
          </p:cNvSpPr>
          <p:nvPr>
            <p:ph type="pic" idx="24"/>
          </p:nvPr>
        </p:nvSpPr>
        <p:spPr>
          <a:xfrm>
            <a:off x="4178300" y="3948004"/>
            <a:ext cx="1507900" cy="1508198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FC5B73C4-FF01-62C4-7F0C-ECF1A24AE09E}"/>
              </a:ext>
            </a:extLst>
          </p:cNvPr>
          <p:cNvSpPr>
            <a:spLocks noGrp="1" noChangeAspect="1"/>
          </p:cNvSpPr>
          <p:nvPr>
            <p:ph type="pic" idx="25"/>
          </p:nvPr>
        </p:nvSpPr>
        <p:spPr>
          <a:xfrm>
            <a:off x="8128000" y="3936963"/>
            <a:ext cx="1507900" cy="1508198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20F30C5-D27D-189B-574C-04B7DF3F9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14567" y="4770473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910E2C7B-D5D7-D1DB-23CF-2FE66AC7D0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864500" y="4767262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C23C4F0E-29FE-5604-17CC-7575CE4EAA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4567" y="3990975"/>
            <a:ext cx="2099133" cy="776288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125AE687-8598-B4CA-2EDF-AAA776A66D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64725" y="3990975"/>
            <a:ext cx="2098675" cy="779463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16CF23-1B15-8D26-A487-4150E62204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60362"/>
            <a:ext cx="10515600" cy="1330326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all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7FBE6DC0-3597-1517-8123-5BBFD6D08E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64754" y="3984626"/>
            <a:ext cx="2099133" cy="776288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734824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41DEF-2719-A347-B32A-615D8C1B4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989F2-781D-25C6-A093-257885334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6" y="228600"/>
            <a:ext cx="3159124" cy="3143250"/>
          </a:xfrm>
          <a:solidFill>
            <a:schemeClr val="tx2"/>
          </a:solidFill>
          <a:ln w="25400">
            <a:noFill/>
          </a:ln>
        </p:spPr>
        <p:txBody>
          <a:bodyPr lIns="182880" tIns="182880" rIns="182880" bIns="182880" anchor="ctr"/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Caption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A5C37-0F86-C02F-E295-F72D20C6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712CB-58E4-4888-1291-0027BF88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2C44-AEA1-DC79-4604-81DFF878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3CC52E-1803-40EB-C23E-D97C83B3E15D}"/>
              </a:ext>
            </a:extLst>
          </p:cNvPr>
          <p:cNvGrpSpPr/>
          <p:nvPr userDrawn="1"/>
        </p:nvGrpSpPr>
        <p:grpSpPr>
          <a:xfrm rot="16200000">
            <a:off x="11381826" y="-150649"/>
            <a:ext cx="667850" cy="952497"/>
            <a:chOff x="-1586" y="0"/>
            <a:chExt cx="4808535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E964BC-F15F-310D-F83A-30D61FD29611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588C7D-13CC-C615-898B-0BAE6EBBCD7D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D6A671-C464-5974-BE62-F3BAD14CBB85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3660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293A64D-51C5-3449-37C0-B7C4286D7C92}"/>
              </a:ext>
            </a:extLst>
          </p:cNvPr>
          <p:cNvSpPr/>
          <p:nvPr userDrawn="1"/>
        </p:nvSpPr>
        <p:spPr>
          <a:xfrm>
            <a:off x="7383463" y="1123950"/>
            <a:ext cx="4808536" cy="4610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88CF6E1-93C5-4D2B-A947-E7F22AB2D0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346324" cy="22098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0A4EE61-7D06-BB0A-D17C-4E2F6BA1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162" y="1250950"/>
            <a:ext cx="4529138" cy="2578100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D24E530-C094-B3C0-2077-EA5AB85F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3162" y="4070350"/>
            <a:ext cx="4529138" cy="6635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6B523FD-E3D7-C382-92B1-17C4A30AE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2100" y="4813714"/>
            <a:ext cx="1211262" cy="774423"/>
          </a:xfrm>
          <a:prstGeom prst="rect">
            <a:avLst/>
          </a:prstGeom>
        </p:spPr>
      </p:pic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A55FC8F5-D914-AA48-591E-D2BA1459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2324100"/>
            <a:ext cx="2346324" cy="22098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C359AF66-D247-776F-1DC0-8456CC4CD9E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60626" y="2324100"/>
            <a:ext cx="2346324" cy="22098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2C5EBB18-1AFD-B943-768C-4171FA82B7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460626" y="4648200"/>
            <a:ext cx="2346324" cy="22098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2B1503E1-4191-6075-F300-65E0C588C28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24425" y="0"/>
            <a:ext cx="2346324" cy="22098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4A5F9FCB-F53E-D778-B204-79DE9F475D3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385050" y="0"/>
            <a:ext cx="2346324" cy="100965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5B946988-BAB2-C63F-C78C-5209A823C0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845676" y="0"/>
            <a:ext cx="2346324" cy="100965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6061F1EC-03C1-9A46-F93B-D8BD72A9E26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924425" y="4648200"/>
            <a:ext cx="2346324" cy="22098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FF3CC7E6-AE3E-A79A-2126-B79D368B3CE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81083" y="5848350"/>
            <a:ext cx="2346324" cy="100965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226543D-198A-7E4E-F812-9EBAFC84D70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460625" y="0"/>
            <a:ext cx="2346325" cy="2209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Leave as is, change color, or add picture. Text will not show.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6CD85F1-B14D-405C-8127-7B86DD7C9BC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924424" y="2324100"/>
            <a:ext cx="2346325" cy="22098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Leave as is, change color, or add picture. Text will not show.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257F349-9D61-FA5D-AA94-53E031416DDC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967" y="4648200"/>
            <a:ext cx="2346325" cy="22098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Leave as is, change color, or add picture. Text will not show.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D79E8EC-FA77-F9A8-58E9-D08C71DF7122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845676" y="5848350"/>
            <a:ext cx="2346325" cy="100965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Leave as is, change color, or add picture. Text will not show.</a:t>
            </a:r>
          </a:p>
        </p:txBody>
      </p:sp>
    </p:spTree>
    <p:extLst>
      <p:ext uri="{BB962C8B-B14F-4D97-AF65-F5344CB8AC3E}">
        <p14:creationId xmlns:p14="http://schemas.microsoft.com/office/powerpoint/2010/main" val="1742041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478" userDrawn="1">
          <p15:clr>
            <a:srgbClr val="FBAE40"/>
          </p15:clr>
        </p15:guide>
        <p15:guide id="4" pos="1550" userDrawn="1">
          <p15:clr>
            <a:srgbClr val="FBAE40"/>
          </p15:clr>
        </p15:guide>
        <p15:guide id="5" pos="3028" userDrawn="1">
          <p15:clr>
            <a:srgbClr val="FBAE40"/>
          </p15:clr>
        </p15:guide>
        <p15:guide id="6" pos="3100" userDrawn="1">
          <p15:clr>
            <a:srgbClr val="FBAE40"/>
          </p15:clr>
        </p15:guide>
        <p15:guide id="7" pos="4579" userDrawn="1">
          <p15:clr>
            <a:srgbClr val="FBAE40"/>
          </p15:clr>
        </p15:guide>
        <p15:guide id="8" pos="4651" userDrawn="1">
          <p15:clr>
            <a:srgbClr val="FBAE40"/>
          </p15:clr>
        </p15:guide>
        <p15:guide id="9" pos="6129" userDrawn="1">
          <p15:clr>
            <a:srgbClr val="FBAE40"/>
          </p15:clr>
        </p15:guide>
        <p15:guide id="10" pos="6201" userDrawn="1">
          <p15:clr>
            <a:srgbClr val="FBAE40"/>
          </p15:clr>
        </p15:guide>
        <p15:guide id="11" orient="horz" userDrawn="1">
          <p15:clr>
            <a:srgbClr val="FBAE40"/>
          </p15:clr>
        </p15:guide>
        <p15:guide id="12" orient="horz" pos="4320" userDrawn="1">
          <p15:clr>
            <a:srgbClr val="FBAE40"/>
          </p15:clr>
        </p15:guide>
        <p15:guide id="13" orient="horz" pos="1392" userDrawn="1">
          <p15:clr>
            <a:srgbClr val="FBAE40"/>
          </p15:clr>
        </p15:guide>
        <p15:guide id="14" orient="horz" pos="1464" userDrawn="1">
          <p15:clr>
            <a:srgbClr val="FBAE40"/>
          </p15:clr>
        </p15:guide>
        <p15:guide id="15" orient="horz" pos="2856" userDrawn="1">
          <p15:clr>
            <a:srgbClr val="FBAE40"/>
          </p15:clr>
        </p15:guide>
        <p15:guide id="16" orient="horz" pos="29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432EC-932C-D7D1-8280-DB825F07869A}"/>
              </a:ext>
            </a:extLst>
          </p:cNvPr>
          <p:cNvSpPr/>
          <p:nvPr userDrawn="1"/>
        </p:nvSpPr>
        <p:spPr>
          <a:xfrm>
            <a:off x="4919662" y="0"/>
            <a:ext cx="1119187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028DA-F5F0-7659-0D44-B2E127422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3237308" y="2726385"/>
            <a:ext cx="4485484" cy="111760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6E5DD-E24C-2F23-CB56-2F2BC153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86BFB-CCA8-4B00-EF7E-59B08786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3C996-BCFC-A669-1A87-00289B91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15715-526C-9CBD-0A9D-F119EF0DA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421D96-CEB1-E7E3-011E-35F295D8C2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0925" y="1238250"/>
            <a:ext cx="3990975" cy="64690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Agenda Topic 1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B5F8EF1-CFAC-F863-3BFB-91D9A7FBD5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0925" y="1938265"/>
            <a:ext cx="3990975" cy="64690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Agenda Topic 2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D4E7E38-B87B-98D2-2410-BA7901F976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0925" y="2638280"/>
            <a:ext cx="3990975" cy="64690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Agenda Topic 3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613BF83-B9BE-E49A-9095-02E0F9FB64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0925" y="3338295"/>
            <a:ext cx="3990975" cy="64690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Agenda Topic 4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D8EF3DC4-735B-10BC-AE8C-4BA5A31E79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00925" y="4038310"/>
            <a:ext cx="3990975" cy="64690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Agenda Topic 5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AA489F5-9D02-0512-D211-0CE4BFE63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00925" y="4738326"/>
            <a:ext cx="3990975" cy="64690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Agenda Topic 6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911D429D-A50C-5C7A-C678-4F3CF00C4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0625" y="0"/>
            <a:ext cx="2346324" cy="22098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DD18212F-2C5C-3E3B-AA21-DBEB7FDB69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2324100"/>
            <a:ext cx="2346324" cy="22098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DF16B724-4DAD-B211-835A-B00B2483E9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460626" y="4648200"/>
            <a:ext cx="2346324" cy="22098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81079618-C0EE-4D5B-AF5D-61127E6F6733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556374" y="1240631"/>
            <a:ext cx="646114" cy="64611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6E11B28F-5EFF-9D01-54A4-BC4271FA3C25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556374" y="1941407"/>
            <a:ext cx="646114" cy="646114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08A540CC-BB2E-BFFA-94A0-C79FDFB8024A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556374" y="2642183"/>
            <a:ext cx="646114" cy="646114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B2DEE164-7A24-C380-6FDE-C4C816B676D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556374" y="3342959"/>
            <a:ext cx="646114" cy="64611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D5D6C11D-EF08-583B-8794-F38F208F8CC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556374" y="4043735"/>
            <a:ext cx="646114" cy="646114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3C208787-EAC7-B4E3-219A-126C618E392D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556374" y="4744509"/>
            <a:ext cx="646114" cy="646114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6ADCE2B-188D-DA85-EC25-CAACF84237C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0" y="0"/>
            <a:ext cx="2346325" cy="2209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Leave as is, change color, or add picture. Text will not show.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888AE81-0627-6615-A134-C6EBCF1D9E4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460625" y="2324100"/>
            <a:ext cx="2346325" cy="22098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Leave as is, change color, or add picture. Text will not show.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B400F67-B5C3-7C6B-5F0F-C9A1F921FFF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967" y="4648200"/>
            <a:ext cx="2346325" cy="22098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Leave as is, change color, or add picture. Text will not show.</a:t>
            </a:r>
          </a:p>
        </p:txBody>
      </p:sp>
    </p:spTree>
    <p:extLst>
      <p:ext uri="{BB962C8B-B14F-4D97-AF65-F5344CB8AC3E}">
        <p14:creationId xmlns:p14="http://schemas.microsoft.com/office/powerpoint/2010/main" val="299734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478" userDrawn="1">
          <p15:clr>
            <a:srgbClr val="FBAE40"/>
          </p15:clr>
        </p15:guide>
        <p15:guide id="4" pos="1550" userDrawn="1">
          <p15:clr>
            <a:srgbClr val="FBAE40"/>
          </p15:clr>
        </p15:guide>
        <p15:guide id="5" pos="3028" userDrawn="1">
          <p15:clr>
            <a:srgbClr val="FBAE40"/>
          </p15:clr>
        </p15:guide>
        <p15:guide id="6" pos="3100" userDrawn="1">
          <p15:clr>
            <a:srgbClr val="FBAE40"/>
          </p15:clr>
        </p15:guide>
        <p15:guide id="7" pos="4579" userDrawn="1">
          <p15:clr>
            <a:srgbClr val="FBAE40"/>
          </p15:clr>
        </p15:guide>
        <p15:guide id="8" pos="4651" userDrawn="1">
          <p15:clr>
            <a:srgbClr val="FBAE40"/>
          </p15:clr>
        </p15:guide>
        <p15:guide id="9" pos="6129" userDrawn="1">
          <p15:clr>
            <a:srgbClr val="FBAE40"/>
          </p15:clr>
        </p15:guide>
        <p15:guide id="10" pos="6201" userDrawn="1">
          <p15:clr>
            <a:srgbClr val="FBAE40"/>
          </p15:clr>
        </p15:guide>
        <p15:guide id="11" orient="horz" userDrawn="1">
          <p15:clr>
            <a:srgbClr val="FBAE40"/>
          </p15:clr>
        </p15:guide>
        <p15:guide id="12" orient="horz" pos="4320" userDrawn="1">
          <p15:clr>
            <a:srgbClr val="FBAE40"/>
          </p15:clr>
        </p15:guide>
        <p15:guide id="13" orient="horz" pos="1392" userDrawn="1">
          <p15:clr>
            <a:srgbClr val="FBAE40"/>
          </p15:clr>
        </p15:guide>
        <p15:guide id="14" orient="horz" pos="1464" userDrawn="1">
          <p15:clr>
            <a:srgbClr val="FBAE40"/>
          </p15:clr>
        </p15:guide>
        <p15:guide id="15" orient="horz" pos="2856" userDrawn="1">
          <p15:clr>
            <a:srgbClr val="FBAE40"/>
          </p15:clr>
        </p15:guide>
        <p15:guide id="16" orient="horz" pos="292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A225-EFDB-4F4A-CBF1-9D58325A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2960D-92CB-0256-8C45-3D9C61BA2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6C3E5-59D2-8A3B-42EC-DA100BD6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399F1-1B8C-9693-51B2-31E897F9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DF33B-7261-5852-D1AB-2A09ABED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779139-21B6-0216-B046-1CB34EAF8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9FE2DF5-27EB-F17E-59E0-5EEB19C96ACF}"/>
              </a:ext>
            </a:extLst>
          </p:cNvPr>
          <p:cNvGrpSpPr/>
          <p:nvPr userDrawn="1"/>
        </p:nvGrpSpPr>
        <p:grpSpPr>
          <a:xfrm>
            <a:off x="11353800" y="0"/>
            <a:ext cx="854851" cy="1219200"/>
            <a:chOff x="-1586" y="0"/>
            <a:chExt cx="4808535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FE578C-FFF1-E335-18C0-232961DEAB48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B75C9E-049A-FB41-D3CB-9079E156EF4F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614A3C-5CF4-6D04-952B-95134E6B5B91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4759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42D0B952-E2CD-DC72-3E91-DA9EE5CA4B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lIns="457200" tIns="457200" rIns="457200" bIns="457200" anchor="t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Right click box, Format Shape, Fill with Picture. Text will not show. 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2E5B4800-6C02-F171-1AB4-8428C46984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209800"/>
            <a:ext cx="12191999" cy="2438400"/>
          </a:xfrm>
          <a:solidFill>
            <a:schemeClr val="accent1">
              <a:alpha val="85000"/>
            </a:schemeClr>
          </a:solidFill>
        </p:spPr>
        <p:txBody>
          <a:bodyPr lIns="182880" tIns="182880" rIns="182880" bIns="182880"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Leave as is or change color. </a:t>
            </a:r>
            <a:br>
              <a:rPr lang="en-US" dirty="0"/>
            </a:br>
            <a:r>
              <a:rPr lang="en-US" dirty="0"/>
              <a:t>Do NOT add photo.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E25A708-869D-FF9D-A6E6-F132EF680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5" y="2324100"/>
            <a:ext cx="7269163" cy="1348014"/>
          </a:xfrm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E34439F-6670-5725-E683-DF8834EDE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0623" y="3672114"/>
            <a:ext cx="7269165" cy="517071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166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478" userDrawn="1">
          <p15:clr>
            <a:srgbClr val="FBAE40"/>
          </p15:clr>
        </p15:guide>
        <p15:guide id="4" pos="1550" userDrawn="1">
          <p15:clr>
            <a:srgbClr val="FBAE40"/>
          </p15:clr>
        </p15:guide>
        <p15:guide id="5" pos="3028" userDrawn="1">
          <p15:clr>
            <a:srgbClr val="FBAE40"/>
          </p15:clr>
        </p15:guide>
        <p15:guide id="6" pos="3100" userDrawn="1">
          <p15:clr>
            <a:srgbClr val="FBAE40"/>
          </p15:clr>
        </p15:guide>
        <p15:guide id="7" pos="4579" userDrawn="1">
          <p15:clr>
            <a:srgbClr val="FBAE40"/>
          </p15:clr>
        </p15:guide>
        <p15:guide id="8" pos="4651" userDrawn="1">
          <p15:clr>
            <a:srgbClr val="FBAE40"/>
          </p15:clr>
        </p15:guide>
        <p15:guide id="9" pos="6129" userDrawn="1">
          <p15:clr>
            <a:srgbClr val="FBAE40"/>
          </p15:clr>
        </p15:guide>
        <p15:guide id="10" pos="6201" userDrawn="1">
          <p15:clr>
            <a:srgbClr val="FBAE40"/>
          </p15:clr>
        </p15:guide>
        <p15:guide id="11" orient="horz" userDrawn="1">
          <p15:clr>
            <a:srgbClr val="FBAE40"/>
          </p15:clr>
        </p15:guide>
        <p15:guide id="12" orient="horz" pos="4320" userDrawn="1">
          <p15:clr>
            <a:srgbClr val="FBAE40"/>
          </p15:clr>
        </p15:guide>
        <p15:guide id="13" orient="horz" pos="1392" userDrawn="1">
          <p15:clr>
            <a:srgbClr val="FBAE40"/>
          </p15:clr>
        </p15:guide>
        <p15:guide id="14" orient="horz" pos="1464" userDrawn="1">
          <p15:clr>
            <a:srgbClr val="FBAE40"/>
          </p15:clr>
        </p15:guide>
        <p15:guide id="15" orient="horz" pos="2856" userDrawn="1">
          <p15:clr>
            <a:srgbClr val="FBAE40"/>
          </p15:clr>
        </p15:guide>
        <p15:guide id="16" orient="horz" pos="29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5810FA19-459E-634C-F552-2396B807E17D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556374" y="1240631"/>
            <a:ext cx="646114" cy="64611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B73ADA38-DA81-A7F9-C98F-11ACC386921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556374" y="1941407"/>
            <a:ext cx="646114" cy="646114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4" name="Content Placeholder 8">
            <a:extLst>
              <a:ext uri="{FF2B5EF4-FFF2-40B4-BE49-F238E27FC236}">
                <a16:creationId xmlns:a16="http://schemas.microsoft.com/office/drawing/2014/main" id="{23EC1EBE-D08E-45ED-BF5F-4EEF7683C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556374" y="2642183"/>
            <a:ext cx="646114" cy="646114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5" name="Content Placeholder 8">
            <a:extLst>
              <a:ext uri="{FF2B5EF4-FFF2-40B4-BE49-F238E27FC236}">
                <a16:creationId xmlns:a16="http://schemas.microsoft.com/office/drawing/2014/main" id="{D41B0537-C9A9-5F08-F080-E03D1B39879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556374" y="3342959"/>
            <a:ext cx="646114" cy="64611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6" name="Content Placeholder 8">
            <a:extLst>
              <a:ext uri="{FF2B5EF4-FFF2-40B4-BE49-F238E27FC236}">
                <a16:creationId xmlns:a16="http://schemas.microsoft.com/office/drawing/2014/main" id="{6A403727-33C5-2ADD-1448-1F628DEA86B4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556374" y="4043735"/>
            <a:ext cx="646114" cy="646114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7" name="Content Placeholder 8">
            <a:extLst>
              <a:ext uri="{FF2B5EF4-FFF2-40B4-BE49-F238E27FC236}">
                <a16:creationId xmlns:a16="http://schemas.microsoft.com/office/drawing/2014/main" id="{F9396B26-AAC5-3C70-C9D9-4A7C3A7EA163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556374" y="4744509"/>
            <a:ext cx="646114" cy="646114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432EC-932C-D7D1-8280-DB825F07869A}"/>
              </a:ext>
            </a:extLst>
          </p:cNvPr>
          <p:cNvSpPr/>
          <p:nvPr userDrawn="1"/>
        </p:nvSpPr>
        <p:spPr>
          <a:xfrm>
            <a:off x="4919662" y="0"/>
            <a:ext cx="111918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028DA-F5F0-7659-0D44-B2E127422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3237308" y="2726385"/>
            <a:ext cx="4485484" cy="111760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6E5DD-E24C-2F23-CB56-2F2BC153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86BFB-CCA8-4B00-EF7E-59B08786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3C996-BCFC-A669-1A87-00289B91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15715-526C-9CBD-0A9D-F119EF0DA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421D96-CEB1-E7E3-011E-35F295D8C2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0925" y="1238250"/>
            <a:ext cx="3990975" cy="64690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Agenda Topic 1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B5F8EF1-CFAC-F863-3BFB-91D9A7FBD5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0925" y="1938265"/>
            <a:ext cx="3990975" cy="64690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Agenda Topic 2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D4E7E38-B87B-98D2-2410-BA7901F976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0925" y="2638280"/>
            <a:ext cx="3990975" cy="64690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Agenda Topic 3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613BF83-B9BE-E49A-9095-02E0F9FB64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0925" y="3338295"/>
            <a:ext cx="3990975" cy="64690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Agenda Topic 4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D8EF3DC4-735B-10BC-AE8C-4BA5A31E79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00925" y="4038310"/>
            <a:ext cx="3990975" cy="64690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Agenda Topic 5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AA489F5-9D02-0512-D211-0CE4BFE63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00925" y="4738326"/>
            <a:ext cx="3990975" cy="64690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Agenda Topic 6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911D429D-A50C-5C7A-C678-4F3CF00C4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0625" y="0"/>
            <a:ext cx="2346324" cy="22098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DD18212F-2C5C-3E3B-AA21-DBEB7FDB69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2324100"/>
            <a:ext cx="2346324" cy="22098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DF16B724-4DAD-B211-835A-B00B2483E9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460626" y="4648200"/>
            <a:ext cx="2346324" cy="22098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B7525E1-A37C-741B-65BF-A61B1CF5DE7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0" y="0"/>
            <a:ext cx="2346325" cy="2209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Leave as is, change color, or add picture. Text will not show.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684F084-8525-EA05-9088-6A0BCEBD3E3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460625" y="2324100"/>
            <a:ext cx="2346325" cy="22098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Leave as is, change color, or add picture. Text will not show.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771D9C2-24F9-9F92-25B1-EB398D5994A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967" y="4648200"/>
            <a:ext cx="2346325" cy="22098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Leave as is, change color, or add picture. Text will not show.</a:t>
            </a:r>
          </a:p>
        </p:txBody>
      </p:sp>
    </p:spTree>
    <p:extLst>
      <p:ext uri="{BB962C8B-B14F-4D97-AF65-F5344CB8AC3E}">
        <p14:creationId xmlns:p14="http://schemas.microsoft.com/office/powerpoint/2010/main" val="206210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478" userDrawn="1">
          <p15:clr>
            <a:srgbClr val="FBAE40"/>
          </p15:clr>
        </p15:guide>
        <p15:guide id="4" pos="1550" userDrawn="1">
          <p15:clr>
            <a:srgbClr val="FBAE40"/>
          </p15:clr>
        </p15:guide>
        <p15:guide id="5" pos="3028" userDrawn="1">
          <p15:clr>
            <a:srgbClr val="FBAE40"/>
          </p15:clr>
        </p15:guide>
        <p15:guide id="6" pos="3100" userDrawn="1">
          <p15:clr>
            <a:srgbClr val="FBAE40"/>
          </p15:clr>
        </p15:guide>
        <p15:guide id="7" pos="4579" userDrawn="1">
          <p15:clr>
            <a:srgbClr val="FBAE40"/>
          </p15:clr>
        </p15:guide>
        <p15:guide id="8" pos="4651" userDrawn="1">
          <p15:clr>
            <a:srgbClr val="FBAE40"/>
          </p15:clr>
        </p15:guide>
        <p15:guide id="9" pos="6129" userDrawn="1">
          <p15:clr>
            <a:srgbClr val="FBAE40"/>
          </p15:clr>
        </p15:guide>
        <p15:guide id="10" pos="6201" userDrawn="1">
          <p15:clr>
            <a:srgbClr val="FBAE40"/>
          </p15:clr>
        </p15:guide>
        <p15:guide id="11" orient="horz" userDrawn="1">
          <p15:clr>
            <a:srgbClr val="FBAE40"/>
          </p15:clr>
        </p15:guide>
        <p15:guide id="12" orient="horz" pos="4320" userDrawn="1">
          <p15:clr>
            <a:srgbClr val="FBAE40"/>
          </p15:clr>
        </p15:guide>
        <p15:guide id="13" orient="horz" pos="1392" userDrawn="1">
          <p15:clr>
            <a:srgbClr val="FBAE40"/>
          </p15:clr>
        </p15:guide>
        <p15:guide id="14" orient="horz" pos="1464" userDrawn="1">
          <p15:clr>
            <a:srgbClr val="FBAE40"/>
          </p15:clr>
        </p15:guide>
        <p15:guide id="15" orient="horz" pos="2856" userDrawn="1">
          <p15:clr>
            <a:srgbClr val="FBAE40"/>
          </p15:clr>
        </p15:guide>
        <p15:guide id="16" orient="horz" pos="292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D08B-0C42-5829-90D0-00DAF697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9A389-6CE1-61A1-072C-3E77665F2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319AD-45F2-9523-8BBA-14702906F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3BA1D-2B1F-80DF-3D12-34F75D5A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76417-E59D-D0FD-EB03-5262C58F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8FAAC-5939-BEDC-3236-84E7011A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67F405-F785-72B8-EAA9-264893F5E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2B501C-25E7-9273-5ADD-AA18296A9742}"/>
              </a:ext>
            </a:extLst>
          </p:cNvPr>
          <p:cNvGrpSpPr/>
          <p:nvPr userDrawn="1"/>
        </p:nvGrpSpPr>
        <p:grpSpPr>
          <a:xfrm>
            <a:off x="11353800" y="0"/>
            <a:ext cx="854851" cy="1219200"/>
            <a:chOff x="-1586" y="0"/>
            <a:chExt cx="4808535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8F55FE-D023-7E18-9136-A03CFEA1EBC6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590809-7C23-2A4F-56E7-ADD0B21A863B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C74FD1-55BD-DA14-A34E-C8EFFB042019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85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A8FE-7A3B-ED84-9FEB-ECA44241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FC2B8-59C0-9391-5B89-E119314B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494F4-B930-9F39-43B6-3062F6E16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4A87D-CF99-403C-CF85-71A878170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C6C22-BA75-1D97-95CA-27A82647B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8D5862-6BF0-DEFC-2401-5D3CC017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98DF90-DF03-4D9D-81FC-0EC6D382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FF072-7C75-5B1A-DFC6-D2D6E8EE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60FE14-8818-D9D1-D675-F87E38FBA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9E40C0F-D730-75B2-D895-2AB49E85F174}"/>
              </a:ext>
            </a:extLst>
          </p:cNvPr>
          <p:cNvGrpSpPr/>
          <p:nvPr userDrawn="1"/>
        </p:nvGrpSpPr>
        <p:grpSpPr>
          <a:xfrm>
            <a:off x="11353800" y="0"/>
            <a:ext cx="854851" cy="1219200"/>
            <a:chOff x="-1586" y="0"/>
            <a:chExt cx="4808535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855687-83B7-6E07-62B4-24CB7CDC5497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66358C-F2D0-1A7B-1D5F-5B952EDBF3CB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E5C2CB-6A3C-A026-1092-D03E691C86FB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311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C0CED-3DCF-628F-0332-ADE03C4C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D1D0F-A6F8-CEBA-EDE8-9A411E84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01A5A-6318-563A-FF0E-885E73A7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9E136-50C6-988E-7095-96A137D3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1A5863-9455-1D7B-52E6-656319C37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9D45A54-A8D8-97D7-41AB-3F9839EE573B}"/>
              </a:ext>
            </a:extLst>
          </p:cNvPr>
          <p:cNvGrpSpPr/>
          <p:nvPr userDrawn="1"/>
        </p:nvGrpSpPr>
        <p:grpSpPr>
          <a:xfrm>
            <a:off x="11353800" y="0"/>
            <a:ext cx="854851" cy="1219200"/>
            <a:chOff x="-1586" y="0"/>
            <a:chExt cx="4808535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C70C8D-9DCE-4513-DE86-7DE06B5A0DC5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9417D5-531D-A2E7-E8BF-040E23252D8B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D87EF3-90DC-1263-3059-34EA35886CF9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1135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2FDCE-A2B6-F936-D8C0-3BF39A53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020B2-58EB-84E8-1807-AAF91DC1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03D6F-1F73-67F9-1F76-E913EBFB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668FD-3A14-5269-F865-0A994BB69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73E55CB-CAD9-92F1-8D07-24947997E454}"/>
              </a:ext>
            </a:extLst>
          </p:cNvPr>
          <p:cNvGrpSpPr/>
          <p:nvPr userDrawn="1"/>
        </p:nvGrpSpPr>
        <p:grpSpPr>
          <a:xfrm>
            <a:off x="11353800" y="0"/>
            <a:ext cx="854851" cy="1219200"/>
            <a:chOff x="-1586" y="0"/>
            <a:chExt cx="4808535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83FE9E-26B1-5355-0D4B-6B710616E8D5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09AA4E-AFC6-D76F-D412-F2EAB7243776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37EA40-EDEC-5937-55E1-E530C7985AA4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6261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4F92-CE6D-52AA-14EB-18B3E40AB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0" r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30781-2943-24F9-3DD2-3A90823A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0DEE5-5895-4A3A-0F47-4EB14A4F3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82421-7DBC-F2C3-B6C0-4A2369EE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A24FB-9762-D77C-D975-201D04E8A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14E47-10A1-C533-7F8F-91FF1900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F63036-05A4-8267-4343-B749DE316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5B96AB-EDC7-AC37-D1ED-47BF09AA6BDC}"/>
              </a:ext>
            </a:extLst>
          </p:cNvPr>
          <p:cNvGrpSpPr/>
          <p:nvPr userDrawn="1"/>
        </p:nvGrpSpPr>
        <p:grpSpPr>
          <a:xfrm>
            <a:off x="11353800" y="0"/>
            <a:ext cx="854851" cy="1219200"/>
            <a:chOff x="-1586" y="0"/>
            <a:chExt cx="4808535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EC8A4F-DDF1-6343-7C39-DEE80A34C330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73D41B-9485-358D-6ABF-1663B8F128C3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7CDEFE-52D9-87DF-E306-E6FF11B5E64C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3404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45387-D525-067D-E4A8-DED9991BAB6D}"/>
              </a:ext>
            </a:extLst>
          </p:cNvPr>
          <p:cNvSpPr/>
          <p:nvPr userDrawn="1"/>
        </p:nvSpPr>
        <p:spPr>
          <a:xfrm>
            <a:off x="0" y="657225"/>
            <a:ext cx="8128000" cy="140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989F2-781D-25C6-A093-25788533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7225"/>
            <a:ext cx="4970462" cy="1400175"/>
          </a:xfrm>
        </p:spPr>
        <p:txBody>
          <a:bodyPr lIns="0" rIns="0"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30CA-AE48-82FC-B56E-A2DD1B9FB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2502"/>
            <a:ext cx="4503737" cy="36464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A5C37-0F86-C02F-E295-F72D20C6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712CB-58E4-4888-1291-0027BF88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2C44-AEA1-DC79-4604-81DFF878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41DEF-2719-A347-B32A-615D8C1B4D6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153150" y="0"/>
            <a:ext cx="603885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wrap="square"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C2913-EBA0-3500-D587-BFB6D1973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F4BF1C-C95F-1948-4D80-9B4D90F6CE93}"/>
              </a:ext>
            </a:extLst>
          </p:cNvPr>
          <p:cNvCxnSpPr/>
          <p:nvPr userDrawn="1"/>
        </p:nvCxnSpPr>
        <p:spPr>
          <a:xfrm>
            <a:off x="6164263" y="0"/>
            <a:ext cx="0" cy="685800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AF69F0-A03F-A2AB-D443-60B9C337A678}"/>
              </a:ext>
            </a:extLst>
          </p:cNvPr>
          <p:cNvGrpSpPr/>
          <p:nvPr userDrawn="1"/>
        </p:nvGrpSpPr>
        <p:grpSpPr>
          <a:xfrm rot="16200000">
            <a:off x="11381826" y="-150649"/>
            <a:ext cx="667850" cy="952497"/>
            <a:chOff x="-1586" y="0"/>
            <a:chExt cx="4808535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FE8C75-E248-FC6E-95D2-02D9CAD65C38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40CD82-B668-3E97-2A7F-39E7FA0F01FC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F3B960-C2C5-425F-FFE5-936D2E5DDBA0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9866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89F2-781D-25C6-A093-25788533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03736" cy="1600200"/>
          </a:xfrm>
        </p:spPr>
        <p:txBody>
          <a:bodyPr lIns="0" r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41DEF-2719-A347-B32A-615D8C1B4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53150" y="0"/>
            <a:ext cx="6038850" cy="6857999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30CA-AE48-82FC-B56E-A2DD1B9FB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037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A5C37-0F86-C02F-E295-F72D20C6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712CB-58E4-4888-1291-0027BF88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2C44-AEA1-DC79-4604-81DFF878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87D4A9-2C05-BB8E-4947-641EE5788B33}"/>
              </a:ext>
            </a:extLst>
          </p:cNvPr>
          <p:cNvCxnSpPr/>
          <p:nvPr userDrawn="1"/>
        </p:nvCxnSpPr>
        <p:spPr>
          <a:xfrm>
            <a:off x="6153150" y="0"/>
            <a:ext cx="0" cy="685800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D27F607-D060-05DE-E80E-677013F38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9520"/>
            <a:ext cx="453396" cy="2898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ADA98AA-E3AE-31B7-0051-4694DB2992D7}"/>
              </a:ext>
            </a:extLst>
          </p:cNvPr>
          <p:cNvGrpSpPr/>
          <p:nvPr userDrawn="1"/>
        </p:nvGrpSpPr>
        <p:grpSpPr>
          <a:xfrm rot="16200000">
            <a:off x="11381826" y="-150649"/>
            <a:ext cx="667850" cy="952497"/>
            <a:chOff x="-1586" y="0"/>
            <a:chExt cx="4808535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DA14A8-BD36-6078-FE7B-CA68157DB49D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BF3CC9-47F2-BB2C-F5D6-26EA6CE43735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004398-BED0-27E7-FDFB-6AB19F08DE5B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1888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45387-D525-067D-E4A8-DED9991BAB6D}"/>
              </a:ext>
            </a:extLst>
          </p:cNvPr>
          <p:cNvSpPr/>
          <p:nvPr userDrawn="1"/>
        </p:nvSpPr>
        <p:spPr>
          <a:xfrm>
            <a:off x="0" y="657225"/>
            <a:ext cx="9134475" cy="140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41DEF-2719-A347-B32A-615D8C1B4D6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8135574" y="-44"/>
            <a:ext cx="4056426" cy="4057228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wrap="square"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989F2-781D-25C6-A093-257885334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57226"/>
            <a:ext cx="7173912" cy="781050"/>
          </a:xfrm>
        </p:spPr>
        <p:txBody>
          <a:bodyPr lIns="0" r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30CA-AE48-82FC-B56E-A2DD1B9FBF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22502"/>
            <a:ext cx="7173912" cy="3646486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Brief Bio Bullets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A5C37-0F86-C02F-E295-F72D20C6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712CB-58E4-4888-1291-0027BF88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2C44-AEA1-DC79-4604-81DFF878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C2913-EBA0-3500-D587-BFB6D1973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F94760-6522-8F10-7877-46E1EF174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38275"/>
            <a:ext cx="7175500" cy="619125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05ED85-951C-13A6-C207-E5C480C940A3}"/>
              </a:ext>
            </a:extLst>
          </p:cNvPr>
          <p:cNvGrpSpPr/>
          <p:nvPr userDrawn="1"/>
        </p:nvGrpSpPr>
        <p:grpSpPr>
          <a:xfrm rot="16200000">
            <a:off x="11381826" y="-150649"/>
            <a:ext cx="667850" cy="952497"/>
            <a:chOff x="-1586" y="0"/>
            <a:chExt cx="4808535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C37F02-4B30-AA41-5F79-0FF742852FCA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F84BDA-49DB-4BB6-3F45-0D8BA461AE66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DB6FB19-E2E6-AC20-2FFB-C20E07A76E78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887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45387-D525-067D-E4A8-DED9991BAB6D}"/>
              </a:ext>
            </a:extLst>
          </p:cNvPr>
          <p:cNvSpPr/>
          <p:nvPr userDrawn="1"/>
        </p:nvSpPr>
        <p:spPr>
          <a:xfrm>
            <a:off x="0" y="657225"/>
            <a:ext cx="12192000" cy="14001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989F2-781D-25C6-A093-257885334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6438" y="657226"/>
            <a:ext cx="2098435" cy="781050"/>
          </a:xfrm>
        </p:spPr>
        <p:txBody>
          <a:bodyPr lIns="0" rIns="0" anchor="b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30CA-AE48-82FC-B56E-A2DD1B9FBF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28600" y="2295525"/>
            <a:ext cx="3835400" cy="3905249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Brief Bio Bullets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A5C37-0F86-C02F-E295-F72D20C6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712CB-58E4-4888-1291-0027BF88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2C44-AEA1-DC79-4604-81DFF878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41DEF-2719-A347-B32A-615D8C1B4D6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28600" y="603213"/>
            <a:ext cx="1507900" cy="1508198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C2913-EBA0-3500-D587-BFB6D1973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F94760-6522-8F10-7877-46E1EF174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5100" y="1438275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6729D13-ACE0-ADEE-525E-05DB91EBBEC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178300" y="614254"/>
            <a:ext cx="1507900" cy="1508198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A587D65-FB27-4A60-983A-EB8690AAC87D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128000" y="603213"/>
            <a:ext cx="1507900" cy="1508198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C310920-F636-2F1C-0126-61AA3909DD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8300" y="2295525"/>
            <a:ext cx="3835400" cy="39052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Brief Bio Bullets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C70BD35-703A-FC13-D7B1-E1F52FD22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8000" y="2295525"/>
            <a:ext cx="3835400" cy="39052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Brief Bio Bullets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F9A787A-E0E3-2F3E-D676-BE00CDE017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4567" y="1436723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9F9CB2A-C0A2-F295-2CF0-0220B8EC8E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64500" y="1433512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0DFC2C2-D5A0-C635-260B-F0F7FEA2A4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14567" y="657225"/>
            <a:ext cx="2099133" cy="776288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C1E2E95-B6E2-B7F6-63A6-1B2814E340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64725" y="657225"/>
            <a:ext cx="2098675" cy="779463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306273-5806-07CF-BFD9-162CC13F86F7}"/>
              </a:ext>
            </a:extLst>
          </p:cNvPr>
          <p:cNvGrpSpPr/>
          <p:nvPr userDrawn="1"/>
        </p:nvGrpSpPr>
        <p:grpSpPr>
          <a:xfrm rot="16200000">
            <a:off x="11381826" y="-150649"/>
            <a:ext cx="667850" cy="952497"/>
            <a:chOff x="-1586" y="0"/>
            <a:chExt cx="4808535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29E644-4832-3B1E-55DE-C904043185C3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169EE2C-10C5-BA8F-DBE1-C7790EFD09C9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B97D63-2DF6-701A-EFA6-7AAC7AB903E0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4659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45387-D525-067D-E4A8-DED9991BAB6D}"/>
              </a:ext>
            </a:extLst>
          </p:cNvPr>
          <p:cNvSpPr/>
          <p:nvPr userDrawn="1"/>
        </p:nvSpPr>
        <p:spPr>
          <a:xfrm>
            <a:off x="0" y="2238375"/>
            <a:ext cx="12192000" cy="140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989F2-781D-25C6-A093-257885334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6438" y="2238376"/>
            <a:ext cx="2098435" cy="781050"/>
          </a:xfrm>
        </p:spPr>
        <p:txBody>
          <a:bodyPr lIns="0" rIns="0" anchor="b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A5C37-0F86-C02F-E295-F72D20C6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712CB-58E4-4888-1291-0027BF88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2C44-AEA1-DC79-4604-81DFF878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41DEF-2719-A347-B32A-615D8C1B4D6B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28600" y="2184363"/>
            <a:ext cx="1507900" cy="1508198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C2913-EBA0-3500-D587-BFB6D1973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F94760-6522-8F10-7877-46E1EF1741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5100" y="3019425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6729D13-ACE0-ADEE-525E-05DB91EBBEC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178300" y="2195404"/>
            <a:ext cx="1507900" cy="1508198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A587D65-FB27-4A60-983A-EB8690AAC87D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128000" y="2184363"/>
            <a:ext cx="1507900" cy="1508198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F9A787A-E0E3-2F3E-D676-BE00CDE017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4567" y="3017873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9F9CB2A-C0A2-F295-2CF0-0220B8EC8E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64500" y="3014662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0DFC2C2-D5A0-C635-260B-F0F7FEA2A4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14567" y="2238375"/>
            <a:ext cx="2099133" cy="776288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C1E2E95-B6E2-B7F6-63A6-1B2814E340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64725" y="2238375"/>
            <a:ext cx="2098675" cy="779463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306273-5806-07CF-BFD9-162CC13F86F7}"/>
              </a:ext>
            </a:extLst>
          </p:cNvPr>
          <p:cNvGrpSpPr/>
          <p:nvPr userDrawn="1"/>
        </p:nvGrpSpPr>
        <p:grpSpPr>
          <a:xfrm rot="16200000">
            <a:off x="11381826" y="-150649"/>
            <a:ext cx="667850" cy="952497"/>
            <a:chOff x="-1586" y="0"/>
            <a:chExt cx="4808535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29E644-4832-3B1E-55DE-C904043185C3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169EE2C-10C5-BA8F-DBE1-C7790EFD09C9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B97D63-2DF6-701A-EFA6-7AAC7AB903E0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2FBAC83-952D-6097-B259-883770A6576D}"/>
              </a:ext>
            </a:extLst>
          </p:cNvPr>
          <p:cNvSpPr/>
          <p:nvPr userDrawn="1"/>
        </p:nvSpPr>
        <p:spPr>
          <a:xfrm>
            <a:off x="0" y="3990975"/>
            <a:ext cx="12192000" cy="140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40EE223-B980-43FC-B979-7D40421B281B}"/>
              </a:ext>
            </a:extLst>
          </p:cNvPr>
          <p:cNvSpPr>
            <a:spLocks noGrp="1" noChangeAspect="1"/>
          </p:cNvSpPr>
          <p:nvPr>
            <p:ph type="pic" idx="22"/>
          </p:nvPr>
        </p:nvSpPr>
        <p:spPr>
          <a:xfrm>
            <a:off x="228600" y="3936963"/>
            <a:ext cx="1507900" cy="1508198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B57D8DDB-FA9B-9599-1C03-3187D5880B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5100" y="4772025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AFB0938B-73E9-8A52-BF95-29DD0CFC631B}"/>
              </a:ext>
            </a:extLst>
          </p:cNvPr>
          <p:cNvSpPr>
            <a:spLocks noGrp="1" noChangeAspect="1"/>
          </p:cNvSpPr>
          <p:nvPr>
            <p:ph type="pic" idx="24"/>
          </p:nvPr>
        </p:nvSpPr>
        <p:spPr>
          <a:xfrm>
            <a:off x="4178300" y="3948004"/>
            <a:ext cx="1507900" cy="1508198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FC5B73C4-FF01-62C4-7F0C-ECF1A24AE09E}"/>
              </a:ext>
            </a:extLst>
          </p:cNvPr>
          <p:cNvSpPr>
            <a:spLocks noGrp="1" noChangeAspect="1"/>
          </p:cNvSpPr>
          <p:nvPr>
            <p:ph type="pic" idx="25"/>
          </p:nvPr>
        </p:nvSpPr>
        <p:spPr>
          <a:xfrm>
            <a:off x="8128000" y="3936963"/>
            <a:ext cx="1507900" cy="1508198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25400">
            <a:noFill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20F30C5-D27D-189B-574C-04B7DF3F97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14567" y="4770473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910E2C7B-D5D7-D1DB-23CF-2FE66AC7D0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864500" y="4767262"/>
            <a:ext cx="2098900" cy="619125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C23C4F0E-29FE-5604-17CC-7575CE4EAA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4567" y="3990975"/>
            <a:ext cx="2099133" cy="776288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125AE687-8598-B4CA-2EDF-AAA776A66D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64725" y="3990975"/>
            <a:ext cx="2098675" cy="779463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16CF23-1B15-8D26-A487-4150E62204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200" y="360362"/>
            <a:ext cx="10515600" cy="1330326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all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86080E53-5C47-2DE2-CAE9-CDED022BAC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64634" y="3993356"/>
            <a:ext cx="2099133" cy="776288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4224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A225-EFDB-4F4A-CBF1-9D58325A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2960D-92CB-0256-8C45-3D9C61BA2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6C3E5-59D2-8A3B-42EC-DA100BD6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399F1-1B8C-9693-51B2-31E897F9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DF33B-7261-5852-D1AB-2A09ABED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779139-21B6-0216-B046-1CB34EAF8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9FE2DF5-27EB-F17E-59E0-5EEB19C96ACF}"/>
              </a:ext>
            </a:extLst>
          </p:cNvPr>
          <p:cNvGrpSpPr/>
          <p:nvPr userDrawn="1"/>
        </p:nvGrpSpPr>
        <p:grpSpPr>
          <a:xfrm>
            <a:off x="11353800" y="0"/>
            <a:ext cx="854851" cy="1219200"/>
            <a:chOff x="-1586" y="0"/>
            <a:chExt cx="4808535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FE578C-FFF1-E335-18C0-232961DEAB48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B75C9E-049A-FB41-D3CB-9079E156EF4F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614A3C-5CF4-6D04-952B-95134E6B5B91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4590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41DEF-2719-A347-B32A-615D8C1B4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solidFill>
            <a:schemeClr val="bg2">
              <a:lumMod val="90000"/>
              <a:lumOff val="10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989F2-781D-25C6-A093-257885334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6" y="228600"/>
            <a:ext cx="3159124" cy="3143250"/>
          </a:xfrm>
          <a:solidFill>
            <a:schemeClr val="bg2"/>
          </a:solidFill>
          <a:ln w="25400">
            <a:noFill/>
          </a:ln>
        </p:spPr>
        <p:txBody>
          <a:bodyPr lIns="182880" tIns="182880" rIns="182880" bIns="182880" anchor="ctr"/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Caption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A5C37-0F86-C02F-E295-F72D20C6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712CB-58E4-4888-1291-0027BF88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82C44-AEA1-DC79-4604-81DFF878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3CC52E-1803-40EB-C23E-D97C83B3E15D}"/>
              </a:ext>
            </a:extLst>
          </p:cNvPr>
          <p:cNvGrpSpPr/>
          <p:nvPr userDrawn="1"/>
        </p:nvGrpSpPr>
        <p:grpSpPr>
          <a:xfrm rot="16200000">
            <a:off x="11381826" y="-150649"/>
            <a:ext cx="667850" cy="952497"/>
            <a:chOff x="-1586" y="0"/>
            <a:chExt cx="4808535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E964BC-F15F-310D-F83A-30D61FD29611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588C7D-13CC-C615-898B-0BAE6EBBCD7D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D6A671-C464-5974-BE62-F3BAD14CBB85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873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42D0B952-E2CD-DC72-3E91-DA9EE5CA4B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lIns="457200" tIns="457200" rIns="457200" bIns="457200" anchor="t"/>
          <a:lstStyle>
            <a:lvl1pPr marL="0" indent="0" algn="l">
              <a:buNone/>
              <a:defRPr/>
            </a:lvl1pPr>
          </a:lstStyle>
          <a:p>
            <a:r>
              <a:rPr lang="en-US" dirty="0"/>
              <a:t>Right click box, Format Shape, Fill with Picture. Text will not show. 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2E5B4800-6C02-F171-1AB4-8428C46984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209800"/>
            <a:ext cx="12191999" cy="2438400"/>
          </a:xfrm>
          <a:solidFill>
            <a:schemeClr val="accent1">
              <a:alpha val="85000"/>
            </a:schemeClr>
          </a:solidFill>
        </p:spPr>
        <p:txBody>
          <a:bodyPr lIns="182880" tIns="182880" rIns="182880" bIns="182880"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Leave as is or change color. </a:t>
            </a:r>
            <a:br>
              <a:rPr lang="en-US" dirty="0"/>
            </a:br>
            <a:r>
              <a:rPr lang="en-US" dirty="0"/>
              <a:t>Do NOT add photo.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E25A708-869D-FF9D-A6E6-F132EF680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25" y="2324100"/>
            <a:ext cx="7269163" cy="1348014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E34439F-6670-5725-E683-DF8834EDE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0623" y="3672114"/>
            <a:ext cx="7269165" cy="51707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635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478" userDrawn="1">
          <p15:clr>
            <a:srgbClr val="FBAE40"/>
          </p15:clr>
        </p15:guide>
        <p15:guide id="4" pos="1550" userDrawn="1">
          <p15:clr>
            <a:srgbClr val="FBAE40"/>
          </p15:clr>
        </p15:guide>
        <p15:guide id="5" pos="3028" userDrawn="1">
          <p15:clr>
            <a:srgbClr val="FBAE40"/>
          </p15:clr>
        </p15:guide>
        <p15:guide id="6" pos="3100" userDrawn="1">
          <p15:clr>
            <a:srgbClr val="FBAE40"/>
          </p15:clr>
        </p15:guide>
        <p15:guide id="7" pos="4579" userDrawn="1">
          <p15:clr>
            <a:srgbClr val="FBAE40"/>
          </p15:clr>
        </p15:guide>
        <p15:guide id="8" pos="4651" userDrawn="1">
          <p15:clr>
            <a:srgbClr val="FBAE40"/>
          </p15:clr>
        </p15:guide>
        <p15:guide id="9" pos="6129" userDrawn="1">
          <p15:clr>
            <a:srgbClr val="FBAE40"/>
          </p15:clr>
        </p15:guide>
        <p15:guide id="10" pos="6201" userDrawn="1">
          <p15:clr>
            <a:srgbClr val="FBAE40"/>
          </p15:clr>
        </p15:guide>
        <p15:guide id="11" orient="horz" userDrawn="1">
          <p15:clr>
            <a:srgbClr val="FBAE40"/>
          </p15:clr>
        </p15:guide>
        <p15:guide id="12" orient="horz" pos="4320" userDrawn="1">
          <p15:clr>
            <a:srgbClr val="FBAE40"/>
          </p15:clr>
        </p15:guide>
        <p15:guide id="13" orient="horz" pos="1392" userDrawn="1">
          <p15:clr>
            <a:srgbClr val="FBAE40"/>
          </p15:clr>
        </p15:guide>
        <p15:guide id="14" orient="horz" pos="1464" userDrawn="1">
          <p15:clr>
            <a:srgbClr val="FBAE40"/>
          </p15:clr>
        </p15:guide>
        <p15:guide id="15" orient="horz" pos="2856" userDrawn="1">
          <p15:clr>
            <a:srgbClr val="FBAE40"/>
          </p15:clr>
        </p15:guide>
        <p15:guide id="16" orient="horz" pos="292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D08B-0C42-5829-90D0-00DAF697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9A389-6CE1-61A1-072C-3E77665F2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319AD-45F2-9523-8BBA-14702906F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3BA1D-2B1F-80DF-3D12-34F75D5A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76417-E59D-D0FD-EB03-5262C58F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8FAAC-5939-BEDC-3236-84E7011A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67F405-F785-72B8-EAA9-264893F5E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2B501C-25E7-9273-5ADD-AA18296A9742}"/>
              </a:ext>
            </a:extLst>
          </p:cNvPr>
          <p:cNvGrpSpPr/>
          <p:nvPr userDrawn="1"/>
        </p:nvGrpSpPr>
        <p:grpSpPr>
          <a:xfrm>
            <a:off x="11353800" y="0"/>
            <a:ext cx="854851" cy="1219200"/>
            <a:chOff x="-1586" y="0"/>
            <a:chExt cx="4808535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8F55FE-D023-7E18-9136-A03CFEA1EBC6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590809-7C23-2A4F-56E7-ADD0B21A863B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C74FD1-55BD-DA14-A34E-C8EFFB042019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127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A8FE-7A3B-ED84-9FEB-ECA44241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FC2B8-59C0-9391-5B89-E119314B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494F4-B930-9F39-43B6-3062F6E16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4A87D-CF99-403C-CF85-71A878170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C6C22-BA75-1D97-95CA-27A82647B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8D5862-6BF0-DEFC-2401-5D3CC017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98DF90-DF03-4D9D-81FC-0EC6D382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FF072-7C75-5B1A-DFC6-D2D6E8EE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60FE14-8818-D9D1-D675-F87E38FBA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9E40C0F-D730-75B2-D895-2AB49E85F174}"/>
              </a:ext>
            </a:extLst>
          </p:cNvPr>
          <p:cNvGrpSpPr/>
          <p:nvPr userDrawn="1"/>
        </p:nvGrpSpPr>
        <p:grpSpPr>
          <a:xfrm>
            <a:off x="11353800" y="0"/>
            <a:ext cx="854851" cy="1219200"/>
            <a:chOff x="-1586" y="0"/>
            <a:chExt cx="4808535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855687-83B7-6E07-62B4-24CB7CDC5497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66358C-F2D0-1A7B-1D5F-5B952EDBF3CB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E5C2CB-6A3C-A026-1092-D03E691C86FB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654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C0CED-3DCF-628F-0332-ADE03C4C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D1D0F-A6F8-CEBA-EDE8-9A411E84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01A5A-6318-563A-FF0E-885E73A7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9E136-50C6-988E-7095-96A137D3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1A5863-9455-1D7B-52E6-656319C37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9D45A54-A8D8-97D7-41AB-3F9839EE573B}"/>
              </a:ext>
            </a:extLst>
          </p:cNvPr>
          <p:cNvGrpSpPr/>
          <p:nvPr userDrawn="1"/>
        </p:nvGrpSpPr>
        <p:grpSpPr>
          <a:xfrm>
            <a:off x="11353800" y="0"/>
            <a:ext cx="854851" cy="1219200"/>
            <a:chOff x="-1586" y="0"/>
            <a:chExt cx="4808535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C70C8D-9DCE-4513-DE86-7DE06B5A0DC5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9417D5-531D-A2E7-E8BF-040E23252D8B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D87EF3-90DC-1263-3059-34EA35886CF9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029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2FDCE-A2B6-F936-D8C0-3BF39A53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020B2-58EB-84E8-1807-AAF91DC1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03D6F-1F73-67F9-1F76-E913EBFB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668FD-3A14-5269-F865-0A994BB69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73E55CB-CAD9-92F1-8D07-24947997E454}"/>
              </a:ext>
            </a:extLst>
          </p:cNvPr>
          <p:cNvGrpSpPr/>
          <p:nvPr userDrawn="1"/>
        </p:nvGrpSpPr>
        <p:grpSpPr>
          <a:xfrm>
            <a:off x="11353800" y="0"/>
            <a:ext cx="854851" cy="1219200"/>
            <a:chOff x="-1586" y="0"/>
            <a:chExt cx="4808535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83FE9E-26B1-5355-0D4B-6B710616E8D5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09AA4E-AFC6-D76F-D412-F2EAB7243776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37EA40-EDEC-5937-55E1-E530C7985AA4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177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4F92-CE6D-52AA-14EB-18B3E40AB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0" r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30781-2943-24F9-3DD2-3A90823A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0DEE5-5895-4A3A-0F47-4EB14A4F3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82421-7DBC-F2C3-B6C0-4A2369EE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A24FB-9762-D77C-D975-201D04E8A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14E47-10A1-C533-7F8F-91FF1900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734C-4EB0-4BF5-93DB-9B4E013F4E5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F63036-05A4-8267-4343-B749DE316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004" y="6339520"/>
            <a:ext cx="453396" cy="28988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5B96AB-EDC7-AC37-D1ED-47BF09AA6BDC}"/>
              </a:ext>
            </a:extLst>
          </p:cNvPr>
          <p:cNvGrpSpPr/>
          <p:nvPr userDrawn="1"/>
        </p:nvGrpSpPr>
        <p:grpSpPr>
          <a:xfrm>
            <a:off x="11353800" y="0"/>
            <a:ext cx="854851" cy="1219200"/>
            <a:chOff x="-1586" y="0"/>
            <a:chExt cx="4808535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EC8A4F-DDF1-6343-7C39-DEE80A34C330}"/>
                </a:ext>
              </a:extLst>
            </p:cNvPr>
            <p:cNvSpPr/>
            <p:nvPr userDrawn="1"/>
          </p:nvSpPr>
          <p:spPr>
            <a:xfrm>
              <a:off x="0" y="0"/>
              <a:ext cx="2347911" cy="220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73D41B-9485-358D-6ABF-1663B8F128C3}"/>
                </a:ext>
              </a:extLst>
            </p:cNvPr>
            <p:cNvSpPr/>
            <p:nvPr userDrawn="1"/>
          </p:nvSpPr>
          <p:spPr>
            <a:xfrm>
              <a:off x="2459038" y="2324100"/>
              <a:ext cx="2347911" cy="2209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7CDEFE-52D9-87DF-E306-E6FF11B5E64C}"/>
                </a:ext>
              </a:extLst>
            </p:cNvPr>
            <p:cNvSpPr/>
            <p:nvPr userDrawn="1"/>
          </p:nvSpPr>
          <p:spPr>
            <a:xfrm>
              <a:off x="-1586" y="4648200"/>
              <a:ext cx="2347911" cy="220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097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64AC8-137A-177A-7C6E-7DDF5FAD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A58BD-BF82-5BF8-063F-3FAC21646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FEFE5-DBA6-799F-ECAA-D6CCF659B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D670-41C5-FD6E-CAFA-3F7D995B4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3700" y="6356350"/>
            <a:ext cx="334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15798-E791-BE46-BB7B-5DC7737FE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24322" y="6356349"/>
            <a:ext cx="25433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1734C-4EB0-4BF5-93DB-9B4E013F4E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72" r:id="rId12"/>
    <p:sldLayoutId id="2147483673" r:id="rId13"/>
    <p:sldLayoutId id="2147483690" r:id="rId14"/>
    <p:sldLayoutId id="2147483659" r:id="rId15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Century Gothic" panose="020B0502020202020204" pitchFamily="34" charset="0"/>
        <a:buChar char="−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3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64AC8-137A-177A-7C6E-7DDF5FAD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A58BD-BF82-5BF8-063F-3FAC21646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FEFE5-DBA6-799F-ECAA-D6CCF659B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C4C87-1774-4506-9984-2F0D115A4557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D670-41C5-FD6E-CAFA-3F7D995B4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3700" y="6356350"/>
            <a:ext cx="3340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15798-E791-BE46-BB7B-5DC7737FE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24322" y="6356349"/>
            <a:ext cx="25433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1734C-4EB0-4BF5-93DB-9B4E013F4E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21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1" r:id="rId14"/>
    <p:sldLayoutId id="2147483689" r:id="rId15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Century Gothic" panose="020B0502020202020204" pitchFamily="34" charset="0"/>
        <a:buChar char="−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3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4E8F-455B-88B3-9597-BAE7028F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162" y="1250950"/>
            <a:ext cx="4529138" cy="2209800"/>
          </a:xfrm>
        </p:spPr>
        <p:txBody>
          <a:bodyPr/>
          <a:lstStyle/>
          <a:p>
            <a:r>
              <a:rPr lang="en-US" dirty="0"/>
              <a:t>Leon valley 2025 PROPOSED RATES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1564D-105B-F477-12DD-499304443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3162" y="3724276"/>
            <a:ext cx="4529138" cy="10096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James Hoelscher, PE</a:t>
            </a:r>
          </a:p>
          <a:p>
            <a:r>
              <a:rPr lang="en-US" dirty="0"/>
              <a:t>Byron Sanderfer, PE, CPM</a:t>
            </a:r>
          </a:p>
          <a:p>
            <a:r>
              <a:rPr lang="en-US" dirty="0"/>
              <a:t>Phillip Givens, Superior Management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208669-1DFF-7C05-BF82-7B10E5406B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3F36224-87EE-8893-57A8-51C326CC9A5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2349" b="23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9766233-9360-BB94-29F3-3792366965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9AFF3ED-BB29-D6EF-C25D-1D24FA53073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3EF6BC-7C08-AD9B-35C1-7C782A79168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BB4F660-5A6C-F85B-791F-57D92E24BB7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594E5F-B9A4-6CE1-D6D1-DDA0BC5CD5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144F1F-A435-D415-86BB-DD613824C89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A4B848C-42AF-5BE2-F5AB-C13B962C7FE8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74834F5-0D07-3627-2299-EE99B5BC461D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F867FA3-DC7E-43FA-DEDF-6E77F3C478AC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ere Does Tap Water Come From And Is It Safe to Drink? – Kablo">
            <a:extLst>
              <a:ext uri="{FF2B5EF4-FFF2-40B4-BE49-F238E27FC236}">
                <a16:creationId xmlns:a16="http://schemas.microsoft.com/office/drawing/2014/main" id="{371043D9-F475-445E-E822-6EB7474E730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r="145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on Valley, Texas - Waterworth">
            <a:extLst>
              <a:ext uri="{FF2B5EF4-FFF2-40B4-BE49-F238E27FC236}">
                <a16:creationId xmlns:a16="http://schemas.microsoft.com/office/drawing/2014/main" id="{71A9BBB6-2899-A299-75A6-55E4BB3A1ED8}"/>
              </a:ext>
            </a:extLst>
          </p:cNvPr>
          <p:cNvPicPr>
            <a:picLocks noGrp="1" noChangeAspect="1" noChangeArrowheads="1"/>
          </p:cNvPicPr>
          <p:nvPr>
            <p:ph type="pic" sz="quarter" idx="2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4" r="2266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2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031FD-4C66-6387-B66E-01806B839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6911-9FB2-DBD6-2049-872BBA66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7225"/>
            <a:ext cx="5256212" cy="1400175"/>
          </a:xfrm>
        </p:spPr>
        <p:txBody>
          <a:bodyPr anchor="ctr">
            <a:normAutofit/>
          </a:bodyPr>
          <a:lstStyle/>
          <a:p>
            <a:r>
              <a:rPr lang="en-US" dirty="0"/>
              <a:t>First Proposal</a:t>
            </a:r>
          </a:p>
        </p:txBody>
      </p:sp>
      <p:sp>
        <p:nvSpPr>
          <p:cNvPr id="2057" name="Content Placeholder 2">
            <a:extLst>
              <a:ext uri="{FF2B5EF4-FFF2-40B4-BE49-F238E27FC236}">
                <a16:creationId xmlns:a16="http://schemas.microsoft.com/office/drawing/2014/main" id="{D4E1E99A-36FA-A305-DB50-38D03E530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638" y="2213623"/>
            <a:ext cx="5313362" cy="43501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Lowest bill would go up 250%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(0 gallons of usage)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Average bill would rise 60%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(5,000 gallons of usage)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After declining first proposal, City Council requested Ardurra to evaluate: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Raising Meter Fee and Usage Charge 2% annually for 5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Matching Water Usage Tiers to SAWS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Raise EAA fee from $0.62 to $0.70/1,000 gal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Edwards Aquifer Authority is raising charge to city, this is a pass-through charge.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9B997-F421-AF60-6823-1465ADBDD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84" r="-1" b="-1"/>
          <a:stretch/>
        </p:blipFill>
        <p:spPr>
          <a:xfrm>
            <a:off x="6153150" y="10"/>
            <a:ext cx="6038850" cy="6857990"/>
          </a:xfrm>
          <a:prstGeom prst="rect">
            <a:avLst/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162474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7EA0B-B526-6569-CA82-C3DC7CFF3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500C-1AB4-A9D6-0244-D2088183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1060"/>
          </a:xfrm>
        </p:spPr>
        <p:txBody>
          <a:bodyPr/>
          <a:lstStyle/>
          <a:p>
            <a:r>
              <a:rPr lang="en-US" sz="2800" dirty="0"/>
              <a:t>Proposed Water Rates For Standard Residential Meter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E18862-8756-F2B5-BFA7-EB1E05263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3904"/>
              </p:ext>
            </p:extLst>
          </p:nvPr>
        </p:nvGraphicFramePr>
        <p:xfrm>
          <a:off x="838202" y="1690302"/>
          <a:ext cx="10515598" cy="9522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33756">
                  <a:extLst>
                    <a:ext uri="{9D8B030D-6E8A-4147-A177-3AD203B41FA5}">
                      <a16:colId xmlns:a16="http://schemas.microsoft.com/office/drawing/2014/main" val="3388091866"/>
                    </a:ext>
                  </a:extLst>
                </a:gridCol>
                <a:gridCol w="1044557">
                  <a:extLst>
                    <a:ext uri="{9D8B030D-6E8A-4147-A177-3AD203B41FA5}">
                      <a16:colId xmlns:a16="http://schemas.microsoft.com/office/drawing/2014/main" val="3272609131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41184377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2388418383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4124190573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1978782808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2236653653"/>
                    </a:ext>
                  </a:extLst>
                </a:gridCol>
              </a:tblGrid>
              <a:tr h="292285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$/1,000 gallons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545895"/>
                  </a:ext>
                </a:extLst>
              </a:tr>
              <a:tr h="29228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0-3,000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3,001-6,000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6,001-10,000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10,001-17,000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17,001+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081891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Existing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$11.76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$3.56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$5.06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$6.56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$8.06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30845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52CAF3-2F31-89DE-4BAA-29F52B0F2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18015"/>
              </p:ext>
            </p:extLst>
          </p:nvPr>
        </p:nvGraphicFramePr>
        <p:xfrm>
          <a:off x="838202" y="3003971"/>
          <a:ext cx="10515598" cy="24229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33756">
                  <a:extLst>
                    <a:ext uri="{9D8B030D-6E8A-4147-A177-3AD203B41FA5}">
                      <a16:colId xmlns:a16="http://schemas.microsoft.com/office/drawing/2014/main" val="3388091866"/>
                    </a:ext>
                  </a:extLst>
                </a:gridCol>
                <a:gridCol w="1044557">
                  <a:extLst>
                    <a:ext uri="{9D8B030D-6E8A-4147-A177-3AD203B41FA5}">
                      <a16:colId xmlns:a16="http://schemas.microsoft.com/office/drawing/2014/main" val="3272609131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41184377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2388418383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4124190573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1978782808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2236653653"/>
                    </a:ext>
                  </a:extLst>
                </a:gridCol>
              </a:tblGrid>
              <a:tr h="292285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$/1,000 gallons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545895"/>
                  </a:ext>
                </a:extLst>
              </a:tr>
              <a:tr h="29228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0-4,000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4,001-7,000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7,001-12,000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12,001-20,000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20,001+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081891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$12.00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308454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075704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027333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185365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5291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C59DDD-7E42-BF40-8D50-97955820CA43}"/>
              </a:ext>
            </a:extLst>
          </p:cNvPr>
          <p:cNvSpPr txBox="1"/>
          <p:nvPr/>
        </p:nvSpPr>
        <p:spPr>
          <a:xfrm>
            <a:off x="838200" y="5685576"/>
            <a:ext cx="1051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 2% increase on base rate and usage charge rates annually</a:t>
            </a:r>
          </a:p>
        </p:txBody>
      </p:sp>
    </p:spTree>
    <p:extLst>
      <p:ext uri="{BB962C8B-B14F-4D97-AF65-F5344CB8AC3E}">
        <p14:creationId xmlns:p14="http://schemas.microsoft.com/office/powerpoint/2010/main" val="1580799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E1D30-DE48-29CD-A036-BF733A5C5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BDEFC510-74D5-01C7-6F53-C5F9C16E7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605241"/>
              </p:ext>
            </p:extLst>
          </p:nvPr>
        </p:nvGraphicFramePr>
        <p:xfrm>
          <a:off x="838201" y="1853651"/>
          <a:ext cx="3679478" cy="2931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86068">
                  <a:extLst>
                    <a:ext uri="{9D8B030D-6E8A-4147-A177-3AD203B41FA5}">
                      <a16:colId xmlns:a16="http://schemas.microsoft.com/office/drawing/2014/main" val="3264793570"/>
                    </a:ext>
                  </a:extLst>
                </a:gridCol>
                <a:gridCol w="1593410">
                  <a:extLst>
                    <a:ext uri="{9D8B030D-6E8A-4147-A177-3AD203B41FA5}">
                      <a16:colId xmlns:a16="http://schemas.microsoft.com/office/drawing/2014/main" val="1940640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5,000 gallons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0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$32.56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96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$31.68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922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$32.31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292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$32.96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45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/>
                        <a:t>Year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b="0" i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$33.62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38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/>
                        <a:t>Year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b="0" i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$34.29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08393"/>
                  </a:ext>
                </a:extLst>
              </a:tr>
              <a:tr h="158683">
                <a:tc gridSpan="2">
                  <a:txBody>
                    <a:bodyPr/>
                    <a:lstStyle/>
                    <a:p>
                      <a:r>
                        <a:rPr lang="en-US" sz="1600" b="0" i="1" dirty="0"/>
                        <a:t>Only accounts for water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en-US" sz="18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863128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D3F89E7D-CD72-92F1-1D8A-5EB6BF9F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water Bill &amp; Water Revenue projections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665E14D9-C17B-6C5D-B030-9C203F461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347878"/>
              </p:ext>
            </p:extLst>
          </p:nvPr>
        </p:nvGraphicFramePr>
        <p:xfrm>
          <a:off x="5616165" y="1853651"/>
          <a:ext cx="5012604" cy="2595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val="3264793570"/>
                    </a:ext>
                  </a:extLst>
                </a:gridCol>
                <a:gridCol w="2408222">
                  <a:extLst>
                    <a:ext uri="{9D8B030D-6E8A-4147-A177-3AD203B41FA5}">
                      <a16:colId xmlns:a16="http://schemas.microsoft.com/office/drawing/2014/main" val="1940640542"/>
                    </a:ext>
                  </a:extLst>
                </a:gridCol>
                <a:gridCol w="1385181">
                  <a:extLst>
                    <a:ext uri="{9D8B030D-6E8A-4147-A177-3AD203B41FA5}">
                      <a16:colId xmlns:a16="http://schemas.microsoft.com/office/drawing/2014/main" val="2032649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Projected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% Change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0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$1,992,545.52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96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$1,935,363.83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-2.9%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922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$1,974,071.11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292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$2,013,552.53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45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/>
                        <a:t>Year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$2,053,823.58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38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/>
                        <a:t>Year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$2,094,900.05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0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84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836BA-45A8-40ED-0C9A-09AD74C3E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DBA7F-B630-6A18-1915-0084A20F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8810"/>
            <a:ext cx="12192000" cy="46773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1305B8-2A54-A60E-8CA6-BAAC2CFA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41" y="127750"/>
            <a:ext cx="10913198" cy="1151060"/>
          </a:xfrm>
        </p:spPr>
        <p:txBody>
          <a:bodyPr/>
          <a:lstStyle/>
          <a:p>
            <a:r>
              <a:rPr lang="en-US" sz="2100" dirty="0"/>
              <a:t>Effect of usage tiers adjustment in conjunction with % increase proposed</a:t>
            </a:r>
          </a:p>
        </p:txBody>
      </p:sp>
    </p:spTree>
    <p:extLst>
      <p:ext uri="{BB962C8B-B14F-4D97-AF65-F5344CB8AC3E}">
        <p14:creationId xmlns:p14="http://schemas.microsoft.com/office/powerpoint/2010/main" val="287496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0F24-93E0-6610-4F43-1DA3F7C4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7225"/>
            <a:ext cx="5256212" cy="1400175"/>
          </a:xfrm>
        </p:spPr>
        <p:txBody>
          <a:bodyPr/>
          <a:lstStyle/>
          <a:p>
            <a:r>
              <a:rPr lang="en-US" sz="2800" dirty="0"/>
              <a:t>Other options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ADC5E-0847-94D5-83A7-09932165A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2502"/>
            <a:ext cx="4655490" cy="463549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Continue utilizing existing Usage Tiers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Evaluate x% annual increase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Keep rates as current and add a “Capital Improvements Fee” 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As additional flat fee or based on usage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Utilize SAWS Usage Tiers and adjust Usage Charges to better match existing billing.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Evaluate annual x% increase after</a:t>
            </a:r>
            <a:endParaRPr lang="en-US" dirty="0"/>
          </a:p>
          <a:p>
            <a:pPr lvl="1">
              <a:spcAft>
                <a:spcPts val="800"/>
              </a:spcAft>
            </a:pPr>
            <a:endParaRPr lang="en-US" dirty="0"/>
          </a:p>
        </p:txBody>
      </p:sp>
      <p:pic>
        <p:nvPicPr>
          <p:cNvPr id="8" name="Picture Placeholder 7" descr="A person and person standing in front of a white board&#10;&#10;Description automatically generated">
            <a:extLst>
              <a:ext uri="{FF2B5EF4-FFF2-40B4-BE49-F238E27FC236}">
                <a16:creationId xmlns:a16="http://schemas.microsoft.com/office/drawing/2014/main" id="{816C6039-F429-986D-0116-C2AF117867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r="33412"/>
          <a:stretch/>
        </p:blipFill>
        <p:spPr>
          <a:xfrm>
            <a:off x="6153150" y="0"/>
            <a:ext cx="6038850" cy="6858000"/>
          </a:xfrm>
        </p:spPr>
      </p:pic>
    </p:spTree>
    <p:extLst>
      <p:ext uri="{BB962C8B-B14F-4D97-AF65-F5344CB8AC3E}">
        <p14:creationId xmlns:p14="http://schemas.microsoft.com/office/powerpoint/2010/main" val="303234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DDB8A-BCA7-8087-096A-74D3A5FB2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CEE74-04B0-B176-42ED-9FF0C3FA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1060"/>
          </a:xfrm>
        </p:spPr>
        <p:txBody>
          <a:bodyPr/>
          <a:lstStyle/>
          <a:p>
            <a:r>
              <a:rPr lang="en-US" sz="2800" dirty="0"/>
              <a:t>Existing usage tiers remain with 2% increase</a:t>
            </a:r>
            <a:br>
              <a:rPr lang="en-US" sz="2800" dirty="0"/>
            </a:br>
            <a:r>
              <a:rPr lang="en-US" sz="2800" dirty="0"/>
              <a:t>proposed water Rates For Standard Residential Meter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D35469-4D0B-65FB-9205-FF68465B74A4}"/>
              </a:ext>
            </a:extLst>
          </p:cNvPr>
          <p:cNvGraphicFramePr>
            <a:graphicFrameLocks noGrp="1"/>
          </p:cNvGraphicFramePr>
          <p:nvPr/>
        </p:nvGraphicFramePr>
        <p:xfrm>
          <a:off x="838202" y="1690302"/>
          <a:ext cx="10515598" cy="9522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33756">
                  <a:extLst>
                    <a:ext uri="{9D8B030D-6E8A-4147-A177-3AD203B41FA5}">
                      <a16:colId xmlns:a16="http://schemas.microsoft.com/office/drawing/2014/main" val="3388091866"/>
                    </a:ext>
                  </a:extLst>
                </a:gridCol>
                <a:gridCol w="1044557">
                  <a:extLst>
                    <a:ext uri="{9D8B030D-6E8A-4147-A177-3AD203B41FA5}">
                      <a16:colId xmlns:a16="http://schemas.microsoft.com/office/drawing/2014/main" val="3272609131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41184377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2388418383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4124190573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1978782808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2236653653"/>
                    </a:ext>
                  </a:extLst>
                </a:gridCol>
              </a:tblGrid>
              <a:tr h="292285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$/1,000 gallons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545895"/>
                  </a:ext>
                </a:extLst>
              </a:tr>
              <a:tr h="29228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0-3,000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3,001-6,000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6,001-10,000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10,001-17,000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17,001+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081891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Existing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$11.76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$3.56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$5.06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$6.56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$8.06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30845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912AEE-DD96-FB7B-2372-F3C919377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6569"/>
              </p:ext>
            </p:extLst>
          </p:nvPr>
        </p:nvGraphicFramePr>
        <p:xfrm>
          <a:off x="838202" y="3003971"/>
          <a:ext cx="10515598" cy="24229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33756">
                  <a:extLst>
                    <a:ext uri="{9D8B030D-6E8A-4147-A177-3AD203B41FA5}">
                      <a16:colId xmlns:a16="http://schemas.microsoft.com/office/drawing/2014/main" val="3388091866"/>
                    </a:ext>
                  </a:extLst>
                </a:gridCol>
                <a:gridCol w="1044557">
                  <a:extLst>
                    <a:ext uri="{9D8B030D-6E8A-4147-A177-3AD203B41FA5}">
                      <a16:colId xmlns:a16="http://schemas.microsoft.com/office/drawing/2014/main" val="3272609131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41184377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2388418383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4124190573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1978782808"/>
                    </a:ext>
                  </a:extLst>
                </a:gridCol>
                <a:gridCol w="1447457">
                  <a:extLst>
                    <a:ext uri="{9D8B030D-6E8A-4147-A177-3AD203B41FA5}">
                      <a16:colId xmlns:a16="http://schemas.microsoft.com/office/drawing/2014/main" val="2236653653"/>
                    </a:ext>
                  </a:extLst>
                </a:gridCol>
              </a:tblGrid>
              <a:tr h="292285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$/1,000 gallons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545895"/>
                  </a:ext>
                </a:extLst>
              </a:tr>
              <a:tr h="29228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0-3,000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3,001-6,000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6,001-10,000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10,001-17,000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17,001+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081891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$12.00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308454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075704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027333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185365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529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51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BD2A9-A5C1-A06B-25B2-19C011A87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5847-D633-C031-C27F-B8009EF6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1060"/>
          </a:xfrm>
        </p:spPr>
        <p:txBody>
          <a:bodyPr/>
          <a:lstStyle/>
          <a:p>
            <a:r>
              <a:rPr lang="en-US" sz="2800" dirty="0"/>
              <a:t>Existing usage tiers remain with 2% increase</a:t>
            </a:r>
            <a:br>
              <a:rPr lang="en-US" sz="2800" dirty="0"/>
            </a:br>
            <a:r>
              <a:rPr lang="en-US" sz="2800" dirty="0"/>
              <a:t>proposed sewer Rates For Standard Residential Meter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60842C-B898-71A1-692B-81E8B3C44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4220"/>
              </p:ext>
            </p:extLst>
          </p:nvPr>
        </p:nvGraphicFramePr>
        <p:xfrm>
          <a:off x="838202" y="1690302"/>
          <a:ext cx="6533559" cy="9522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87879">
                  <a:extLst>
                    <a:ext uri="{9D8B030D-6E8A-4147-A177-3AD203B41FA5}">
                      <a16:colId xmlns:a16="http://schemas.microsoft.com/office/drawing/2014/main" val="3388091866"/>
                    </a:ext>
                  </a:extLst>
                </a:gridCol>
                <a:gridCol w="1567625">
                  <a:extLst>
                    <a:ext uri="{9D8B030D-6E8A-4147-A177-3AD203B41FA5}">
                      <a16:colId xmlns:a16="http://schemas.microsoft.com/office/drawing/2014/main" val="3272609131"/>
                    </a:ext>
                  </a:extLst>
                </a:gridCol>
                <a:gridCol w="3578055">
                  <a:extLst>
                    <a:ext uri="{9D8B030D-6E8A-4147-A177-3AD203B41FA5}">
                      <a16:colId xmlns:a16="http://schemas.microsoft.com/office/drawing/2014/main" val="41184377"/>
                    </a:ext>
                  </a:extLst>
                </a:gridCol>
              </a:tblGrid>
              <a:tr h="292285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Sewer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$/1,000 gallons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545895"/>
                  </a:ext>
                </a:extLst>
              </a:tr>
              <a:tr h="29228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 1,000 gallons over 1,000 gallons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081891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Existing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$15.08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30845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211044-E73C-EBA3-CA71-20CB99591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812389"/>
              </p:ext>
            </p:extLst>
          </p:nvPr>
        </p:nvGraphicFramePr>
        <p:xfrm>
          <a:off x="838200" y="3031963"/>
          <a:ext cx="6551645" cy="22294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98004">
                  <a:extLst>
                    <a:ext uri="{9D8B030D-6E8A-4147-A177-3AD203B41FA5}">
                      <a16:colId xmlns:a16="http://schemas.microsoft.com/office/drawing/2014/main" val="3388091866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272609131"/>
                    </a:ext>
                  </a:extLst>
                </a:gridCol>
                <a:gridCol w="3578338">
                  <a:extLst>
                    <a:ext uri="{9D8B030D-6E8A-4147-A177-3AD203B41FA5}">
                      <a16:colId xmlns:a16="http://schemas.microsoft.com/office/drawing/2014/main" val="41184377"/>
                    </a:ext>
                  </a:extLst>
                </a:gridCol>
              </a:tblGrid>
              <a:tr h="39107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Sewer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$/1,000 gallons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545895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$15.38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308454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075704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027333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185365"/>
                  </a:ext>
                </a:extLst>
              </a:tr>
              <a:tr h="3676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529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87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D79EA-8833-B01C-D9FA-47922EA81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19CD7CA-A862-551C-4E70-D3782658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200" dirty="0"/>
              <a:t>Existing usage tiers remain with 2% increase </a:t>
            </a:r>
            <a:r>
              <a:rPr lang="en-US" dirty="0"/>
              <a:t>Sample Bill projections</a:t>
            </a:r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9456FD21-CBE9-11C4-0038-1D1021D6B0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913378"/>
              </p:ext>
            </p:extLst>
          </p:nvPr>
        </p:nvGraphicFramePr>
        <p:xfrm>
          <a:off x="838200" y="1690688"/>
          <a:ext cx="10515603" cy="48021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74133">
                  <a:extLst>
                    <a:ext uri="{9D8B030D-6E8A-4147-A177-3AD203B41FA5}">
                      <a16:colId xmlns:a16="http://schemas.microsoft.com/office/drawing/2014/main" val="3264793570"/>
                    </a:ext>
                  </a:extLst>
                </a:gridCol>
                <a:gridCol w="1290245">
                  <a:extLst>
                    <a:ext uri="{9D8B030D-6E8A-4147-A177-3AD203B41FA5}">
                      <a16:colId xmlns:a16="http://schemas.microsoft.com/office/drawing/2014/main" val="1940640542"/>
                    </a:ext>
                  </a:extLst>
                </a:gridCol>
                <a:gridCol w="1290245">
                  <a:extLst>
                    <a:ext uri="{9D8B030D-6E8A-4147-A177-3AD203B41FA5}">
                      <a16:colId xmlns:a16="http://schemas.microsoft.com/office/drawing/2014/main" val="1363080477"/>
                    </a:ext>
                  </a:extLst>
                </a:gridCol>
                <a:gridCol w="1290245">
                  <a:extLst>
                    <a:ext uri="{9D8B030D-6E8A-4147-A177-3AD203B41FA5}">
                      <a16:colId xmlns:a16="http://schemas.microsoft.com/office/drawing/2014/main" val="3353398484"/>
                    </a:ext>
                  </a:extLst>
                </a:gridCol>
                <a:gridCol w="1290245">
                  <a:extLst>
                    <a:ext uri="{9D8B030D-6E8A-4147-A177-3AD203B41FA5}">
                      <a16:colId xmlns:a16="http://schemas.microsoft.com/office/drawing/2014/main" val="2257964100"/>
                    </a:ext>
                  </a:extLst>
                </a:gridCol>
                <a:gridCol w="1290245">
                  <a:extLst>
                    <a:ext uri="{9D8B030D-6E8A-4147-A177-3AD203B41FA5}">
                      <a16:colId xmlns:a16="http://schemas.microsoft.com/office/drawing/2014/main" val="2344886020"/>
                    </a:ext>
                  </a:extLst>
                </a:gridCol>
                <a:gridCol w="1290245">
                  <a:extLst>
                    <a:ext uri="{9D8B030D-6E8A-4147-A177-3AD203B41FA5}">
                      <a16:colId xmlns:a16="http://schemas.microsoft.com/office/drawing/2014/main" val="3278885768"/>
                    </a:ext>
                  </a:extLst>
                </a:gridCol>
              </a:tblGrid>
              <a:tr h="508099">
                <a:tc>
                  <a:txBody>
                    <a:bodyPr/>
                    <a:lstStyle/>
                    <a:p>
                      <a:r>
                        <a:rPr lang="en-US" dirty="0"/>
                        <a:t>5,000 GAL/MONTH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Existing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Year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Year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Year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Year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Year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0107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r>
                        <a:rPr lang="en-US" dirty="0"/>
                        <a:t>Water – Base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$11.76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$12.24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$12.48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$12.73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965316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r>
                        <a:rPr lang="en-US" dirty="0"/>
                        <a:t>Water – Usage 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$20.80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$21.22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$21.64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$22.07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$22.51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$22.96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922187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r>
                        <a:rPr lang="en-US" dirty="0"/>
                        <a:t>EAA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715885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r>
                        <a:rPr lang="en-US" dirty="0"/>
                        <a:t>Sewer – Base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$15.08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$15.38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$15.69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$16.00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$16.32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$16.65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551372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r>
                        <a:rPr lang="en-US" dirty="0"/>
                        <a:t>Sewer – Usage 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$24.96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$31.80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$32.44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$33.08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$33.75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$34.42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780607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r>
                        <a:rPr lang="en-US" dirty="0"/>
                        <a:t>TCEQ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$0.38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$0.43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$0.44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$0.44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$0.45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679881"/>
                  </a:ext>
                </a:extLst>
              </a:tr>
              <a:tr h="508099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$76.08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$84.31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$85.93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$87.58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$89.26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$90.97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320265"/>
                  </a:ext>
                </a:extLst>
              </a:tr>
              <a:tr h="368696">
                <a:tc>
                  <a:txBody>
                    <a:bodyPr/>
                    <a:lstStyle/>
                    <a:p>
                      <a:r>
                        <a:rPr lang="en-US" sz="1600" b="0" i="1" dirty="0"/>
                        <a:t>% Change from Existing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/>
                        <a:t>11%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/>
                        <a:t>13%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/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/>
                        <a:t>17%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/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860593"/>
                  </a:ext>
                </a:extLst>
              </a:tr>
              <a:tr h="368696">
                <a:tc>
                  <a:txBody>
                    <a:bodyPr/>
                    <a:lstStyle/>
                    <a:p>
                      <a:r>
                        <a:rPr lang="en-US" sz="1600" b="0" i="1" dirty="0"/>
                        <a:t>$ Change from Existing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/>
                        <a:t>$8.23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/>
                        <a:t>$9.85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/>
                        <a:t>$11.50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/>
                        <a:t>$13.18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/>
                        <a:t>$14.89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24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664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F020C-B58A-2725-6206-A9F37B610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52F8EC8-6E7B-D155-E036-DF6E16B5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Existing usage tiers remain with 2% increase </a:t>
            </a:r>
            <a:r>
              <a:rPr lang="en-US" dirty="0"/>
              <a:t>Comp to saws </a:t>
            </a:r>
            <a:br>
              <a:rPr lang="en-US" dirty="0"/>
            </a:br>
            <a:r>
              <a:rPr lang="en-US" dirty="0"/>
              <a:t>(outside city limits)</a:t>
            </a:r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4841ECB6-1285-B834-EE59-5EAAD6F4F93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4956959"/>
              </p:ext>
            </p:extLst>
          </p:nvPr>
        </p:nvGraphicFramePr>
        <p:xfrm>
          <a:off x="838200" y="1690688"/>
          <a:ext cx="5354623" cy="465579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74133">
                  <a:extLst>
                    <a:ext uri="{9D8B030D-6E8A-4147-A177-3AD203B41FA5}">
                      <a16:colId xmlns:a16="http://schemas.microsoft.com/office/drawing/2014/main" val="3264793570"/>
                    </a:ext>
                  </a:extLst>
                </a:gridCol>
                <a:gridCol w="1290245">
                  <a:extLst>
                    <a:ext uri="{9D8B030D-6E8A-4147-A177-3AD203B41FA5}">
                      <a16:colId xmlns:a16="http://schemas.microsoft.com/office/drawing/2014/main" val="1940640542"/>
                    </a:ext>
                  </a:extLst>
                </a:gridCol>
                <a:gridCol w="1290245">
                  <a:extLst>
                    <a:ext uri="{9D8B030D-6E8A-4147-A177-3AD203B41FA5}">
                      <a16:colId xmlns:a16="http://schemas.microsoft.com/office/drawing/2014/main" val="3278885768"/>
                    </a:ext>
                  </a:extLst>
                </a:gridCol>
              </a:tblGrid>
              <a:tr h="533576">
                <a:tc>
                  <a:txBody>
                    <a:bodyPr/>
                    <a:lstStyle/>
                    <a:p>
                      <a:r>
                        <a:rPr lang="en-US" dirty="0"/>
                        <a:t>5,000 GAL/MONTH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Existing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Year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0107"/>
                  </a:ext>
                </a:extLst>
              </a:tr>
              <a:tr h="533576">
                <a:tc>
                  <a:txBody>
                    <a:bodyPr/>
                    <a:lstStyle/>
                    <a:p>
                      <a:r>
                        <a:rPr lang="en-US" dirty="0"/>
                        <a:t>Water – Base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$11.76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$12.98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965316"/>
                  </a:ext>
                </a:extLst>
              </a:tr>
              <a:tr h="533576">
                <a:tc>
                  <a:txBody>
                    <a:bodyPr/>
                    <a:lstStyle/>
                    <a:p>
                      <a:r>
                        <a:rPr lang="en-US" dirty="0"/>
                        <a:t>Water – Usage 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$20.80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$22.96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922187"/>
                  </a:ext>
                </a:extLst>
              </a:tr>
              <a:tr h="533576">
                <a:tc>
                  <a:txBody>
                    <a:bodyPr/>
                    <a:lstStyle/>
                    <a:p>
                      <a:r>
                        <a:rPr lang="en-US" dirty="0"/>
                        <a:t>EAA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715885"/>
                  </a:ext>
                </a:extLst>
              </a:tr>
              <a:tr h="533576">
                <a:tc>
                  <a:txBody>
                    <a:bodyPr/>
                    <a:lstStyle/>
                    <a:p>
                      <a:r>
                        <a:rPr lang="en-US" dirty="0"/>
                        <a:t>Sewer – Base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$15.08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$16.65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551372"/>
                  </a:ext>
                </a:extLst>
              </a:tr>
              <a:tr h="533576">
                <a:tc>
                  <a:txBody>
                    <a:bodyPr/>
                    <a:lstStyle/>
                    <a:p>
                      <a:r>
                        <a:rPr lang="en-US" dirty="0"/>
                        <a:t>Sewer – Usage 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$24.96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$34.42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780607"/>
                  </a:ext>
                </a:extLst>
              </a:tr>
              <a:tr h="533576">
                <a:tc>
                  <a:txBody>
                    <a:bodyPr/>
                    <a:lstStyle/>
                    <a:p>
                      <a:r>
                        <a:rPr lang="en-US" dirty="0"/>
                        <a:t>TCEQ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$0.38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$0.45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679881"/>
                  </a:ext>
                </a:extLst>
              </a:tr>
              <a:tr h="533576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$76.08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$90.97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320265"/>
                  </a:ext>
                </a:extLst>
              </a:tr>
              <a:tr h="387183">
                <a:tc>
                  <a:txBody>
                    <a:bodyPr/>
                    <a:lstStyle/>
                    <a:p>
                      <a:r>
                        <a:rPr lang="en-US" sz="1600" b="0" i="1" dirty="0"/>
                        <a:t>% Change from Existing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/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86059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B7F998B-010E-C276-85FB-496A11352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151" y="773576"/>
            <a:ext cx="3734321" cy="55729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8278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EF4DD-5249-20A9-74FD-38DE2A3B4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44ED9B6-E289-0CC0-436A-C838E050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Existing usage tiers remain with 2% increase </a:t>
            </a:r>
            <a:r>
              <a:rPr lang="en-US" dirty="0"/>
              <a:t>Revenue projections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E494E35E-CF8B-B4BB-62B3-401F47D33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179419"/>
              </p:ext>
            </p:extLst>
          </p:nvPr>
        </p:nvGraphicFramePr>
        <p:xfrm>
          <a:off x="838199" y="1844597"/>
          <a:ext cx="9528019" cy="314298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74848">
                  <a:extLst>
                    <a:ext uri="{9D8B030D-6E8A-4147-A177-3AD203B41FA5}">
                      <a16:colId xmlns:a16="http://schemas.microsoft.com/office/drawing/2014/main" val="3264793570"/>
                    </a:ext>
                  </a:extLst>
                </a:gridCol>
                <a:gridCol w="1847548">
                  <a:extLst>
                    <a:ext uri="{9D8B030D-6E8A-4147-A177-3AD203B41FA5}">
                      <a16:colId xmlns:a16="http://schemas.microsoft.com/office/drawing/2014/main" val="1940640542"/>
                    </a:ext>
                  </a:extLst>
                </a:gridCol>
                <a:gridCol w="1868541">
                  <a:extLst>
                    <a:ext uri="{9D8B030D-6E8A-4147-A177-3AD203B41FA5}">
                      <a16:colId xmlns:a16="http://schemas.microsoft.com/office/drawing/2014/main" val="2032649932"/>
                    </a:ext>
                  </a:extLst>
                </a:gridCol>
                <a:gridCol w="1868541">
                  <a:extLst>
                    <a:ext uri="{9D8B030D-6E8A-4147-A177-3AD203B41FA5}">
                      <a16:colId xmlns:a16="http://schemas.microsoft.com/office/drawing/2014/main" val="1887442052"/>
                    </a:ext>
                  </a:extLst>
                </a:gridCol>
                <a:gridCol w="1868541">
                  <a:extLst>
                    <a:ext uri="{9D8B030D-6E8A-4147-A177-3AD203B41FA5}">
                      <a16:colId xmlns:a16="http://schemas.microsoft.com/office/drawing/2014/main" val="1164638285"/>
                    </a:ext>
                  </a:extLst>
                </a:gridCol>
              </a:tblGrid>
              <a:tr h="48946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Existing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Year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Year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 Difference Year 5 to Existing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0107"/>
                  </a:ext>
                </a:extLst>
              </a:tr>
              <a:tr h="4894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Proj</a:t>
                      </a:r>
                      <a:r>
                        <a:rPr lang="en-US" sz="1600" b="1" dirty="0"/>
                        <a:t> Rev Water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$1,992,545.52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$2,032,396.43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$2,199,931.26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$207,385.74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965316"/>
                  </a:ext>
                </a:extLst>
              </a:tr>
              <a:tr h="3632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/>
                        <a:t>% Change from Existing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382894"/>
                  </a:ext>
                </a:extLst>
              </a:tr>
              <a:tr h="4894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Proj</a:t>
                      </a:r>
                      <a:r>
                        <a:rPr lang="en-US" sz="1600" b="1" dirty="0"/>
                        <a:t> Rev Sewer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$2,146,878.24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$2,380,688.63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$2,576,933.93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$430,055.69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922187"/>
                  </a:ext>
                </a:extLst>
              </a:tr>
              <a:tr h="388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/>
                        <a:t>% Change from Existing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948142"/>
                  </a:ext>
                </a:extLst>
              </a:tr>
              <a:tr h="4894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Proj</a:t>
                      </a:r>
                      <a:r>
                        <a:rPr lang="en-US" sz="1600" b="1" dirty="0"/>
                        <a:t> Rev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$4,139,423.76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$4,413,085.06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$4,776,865.19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$637,441.43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292033"/>
                  </a:ext>
                </a:extLst>
              </a:tr>
              <a:tr h="343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/>
                        <a:t>% Change from Existing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932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22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D375188F-8910-AA6C-C8E4-D64119CF519E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230A8623-4D35-E318-AEF4-BA1CE0423626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BC08A703-1387-6832-5385-A56B059082FF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B64AD1FF-219D-B36E-0BAB-BEEC6D244A3E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8385A14D-7B34-BCC3-25B1-3D6C13D204FA}"/>
              </a:ext>
            </a:extLst>
          </p:cNvPr>
          <p:cNvSpPr>
            <a:spLocks noGrp="1"/>
          </p:cNvSpPr>
          <p:nvPr>
            <p:ph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8EC8323F-9E37-6528-B8DC-6A7C225131AA}"/>
              </a:ext>
            </a:extLst>
          </p:cNvPr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B46AE63-2FBD-87C5-D020-C4F069C3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D244577-C34E-009B-0EBE-9B7D414D25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Rate Study Scope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3B3BBE0-7FD1-A8FC-46B2-0200DC36BC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Examine Current Rates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C4125EB-7328-CCA9-E4D2-6DC2F3432A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Assumption in Projections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1724B05-0FE8-C500-D186-AE8424EA88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Rate Proposal As Requested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6BC368C-CDA8-759F-B07F-87352A88EF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Other Options to Consider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7ACFB40-4268-E76F-0BE2-0E9BCE844B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5F38313-0FE7-82B1-CF5D-87F3EF7A64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CC6BA0D-F18E-7B7B-2479-6915C311FB4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3661BD8-697D-1518-865F-AB33A85F2048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90AB485-74F0-EE23-6E5E-2104A914E3D9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CDC5315B-9781-57FD-A26B-A877D166920F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1D1E43F7-7136-F499-206F-F672395C197D}"/>
              </a:ext>
            </a:extLst>
          </p:cNvPr>
          <p:cNvSpPr txBox="1">
            <a:spLocks/>
          </p:cNvSpPr>
          <p:nvPr/>
        </p:nvSpPr>
        <p:spPr>
          <a:xfrm>
            <a:off x="7400925" y="4738326"/>
            <a:ext cx="3990975" cy="6469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Century Gothic" panose="020B0502020202020204" pitchFamily="34" charset="0"/>
              <a:buChar char="−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B362E981-18F4-A3C8-80B1-273FCC53158D}"/>
              </a:ext>
            </a:extLst>
          </p:cNvPr>
          <p:cNvSpPr txBox="1">
            <a:spLocks/>
          </p:cNvSpPr>
          <p:nvPr/>
        </p:nvSpPr>
        <p:spPr>
          <a:xfrm>
            <a:off x="7400925" y="4791436"/>
            <a:ext cx="3990975" cy="6469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Century Gothic" panose="020B0502020202020204" pitchFamily="34" charset="0"/>
              <a:buChar char="−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Preliminary Examinations of Options</a:t>
            </a:r>
          </a:p>
        </p:txBody>
      </p:sp>
    </p:spTree>
    <p:extLst>
      <p:ext uri="{BB962C8B-B14F-4D97-AF65-F5344CB8AC3E}">
        <p14:creationId xmlns:p14="http://schemas.microsoft.com/office/powerpoint/2010/main" val="36626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F2919-4CA0-2B87-A51C-B7E7AB7F6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C7C5-4A72-AB97-5B9C-FB017081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/>
              <a:t>Capital improvements fee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E279F-3CD3-3263-4DCE-5C78A06FF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98100" cy="435133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Keep rates as current and add a “Capital Improvements Fee” as a flat fee to both water and sewer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$15.76 water fee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0" dirty="0"/>
              <a:t>($500,000/ 2,643 meters / 12 months)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$16.55 sewer fee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0" dirty="0"/>
              <a:t>($500,000/ 2,518 meters / 12 months)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Lowest bill raised 120% (0 gallons used)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Average bill raised 43% (5,000 gallons)</a:t>
            </a:r>
          </a:p>
          <a:p>
            <a:pPr lvl="1">
              <a:spcAft>
                <a:spcPts val="800"/>
              </a:spcAft>
            </a:pPr>
            <a:endParaRPr lang="en-US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4858A4-CCC6-ACCB-BF55-DF4B0272B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266596"/>
              </p:ext>
            </p:extLst>
          </p:nvPr>
        </p:nvGraphicFramePr>
        <p:xfrm>
          <a:off x="6500396" y="1825625"/>
          <a:ext cx="5498100" cy="45228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63249">
                  <a:extLst>
                    <a:ext uri="{9D8B030D-6E8A-4147-A177-3AD203B41FA5}">
                      <a16:colId xmlns:a16="http://schemas.microsoft.com/office/drawing/2014/main" val="2015335443"/>
                    </a:ext>
                  </a:extLst>
                </a:gridCol>
                <a:gridCol w="1327923">
                  <a:extLst>
                    <a:ext uri="{9D8B030D-6E8A-4147-A177-3AD203B41FA5}">
                      <a16:colId xmlns:a16="http://schemas.microsoft.com/office/drawing/2014/main" val="1695407132"/>
                    </a:ext>
                  </a:extLst>
                </a:gridCol>
                <a:gridCol w="1206928">
                  <a:extLst>
                    <a:ext uri="{9D8B030D-6E8A-4147-A177-3AD203B41FA5}">
                      <a16:colId xmlns:a16="http://schemas.microsoft.com/office/drawing/2014/main" val="3609421977"/>
                    </a:ext>
                  </a:extLst>
                </a:gridCol>
              </a:tblGrid>
              <a:tr h="422958">
                <a:tc>
                  <a:txBody>
                    <a:bodyPr/>
                    <a:lstStyle/>
                    <a:p>
                      <a:r>
                        <a:rPr lang="en-US" sz="1900"/>
                        <a:t>5,000 GAL/MONTH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Existing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CIP Fee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961989"/>
                  </a:ext>
                </a:extLst>
              </a:tr>
              <a:tr h="422958">
                <a:tc>
                  <a:txBody>
                    <a:bodyPr/>
                    <a:lstStyle/>
                    <a:p>
                      <a:r>
                        <a:rPr lang="en-US" sz="1900"/>
                        <a:t>Water – Base Fee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$11.76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$11.76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082808"/>
                  </a:ext>
                </a:extLst>
              </a:tr>
              <a:tr h="361370">
                <a:tc>
                  <a:txBody>
                    <a:bodyPr/>
                    <a:lstStyle/>
                    <a:p>
                      <a:r>
                        <a:rPr lang="en-US" sz="1900"/>
                        <a:t>Water – Usage Charge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$20.80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$20.80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479850"/>
                  </a:ext>
                </a:extLst>
              </a:tr>
              <a:tr h="399849">
                <a:tc>
                  <a:txBody>
                    <a:bodyPr/>
                    <a:lstStyle/>
                    <a:p>
                      <a:r>
                        <a:rPr lang="en-US" sz="1900"/>
                        <a:t>EAA Fee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$3.10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$3.50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274055"/>
                  </a:ext>
                </a:extLst>
              </a:tr>
              <a:tr h="422958">
                <a:tc>
                  <a:txBody>
                    <a:bodyPr/>
                    <a:lstStyle/>
                    <a:p>
                      <a:r>
                        <a:rPr lang="en-US" sz="1900"/>
                        <a:t>Sewer – Base Fee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$15.08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$15.08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791563"/>
                  </a:ext>
                </a:extLst>
              </a:tr>
              <a:tr h="275779">
                <a:tc>
                  <a:txBody>
                    <a:bodyPr/>
                    <a:lstStyle/>
                    <a:p>
                      <a:r>
                        <a:rPr lang="en-US" sz="1900"/>
                        <a:t>Sewer – Usage Charge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$24.96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$24.96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924474"/>
                  </a:ext>
                </a:extLst>
              </a:tr>
              <a:tr h="422958">
                <a:tc>
                  <a:txBody>
                    <a:bodyPr/>
                    <a:lstStyle/>
                    <a:p>
                      <a:r>
                        <a:rPr lang="en-US" sz="1900"/>
                        <a:t>TCEQ Fee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$0.38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$0.54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034394"/>
                  </a:ext>
                </a:extLst>
              </a:tr>
              <a:tr h="422958">
                <a:tc>
                  <a:txBody>
                    <a:bodyPr/>
                    <a:lstStyle/>
                    <a:p>
                      <a:r>
                        <a:rPr lang="en-US" sz="1900" b="0" dirty="0"/>
                        <a:t>CIP Water Fee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/>
                        <a:t>-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/>
                        <a:t>$15.76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715109"/>
                  </a:ext>
                </a:extLst>
              </a:tr>
              <a:tr h="422958">
                <a:tc>
                  <a:txBody>
                    <a:bodyPr/>
                    <a:lstStyle/>
                    <a:p>
                      <a:r>
                        <a:rPr lang="en-US" sz="1900" b="0" dirty="0"/>
                        <a:t>CIP Sewer Fee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/>
                        <a:t>-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/>
                        <a:t>$16.55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599741"/>
                  </a:ext>
                </a:extLst>
              </a:tr>
              <a:tr h="422958">
                <a:tc>
                  <a:txBody>
                    <a:bodyPr/>
                    <a:lstStyle/>
                    <a:p>
                      <a:r>
                        <a:rPr lang="en-US" sz="1900" b="1" dirty="0"/>
                        <a:t>TOTAL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/>
                        <a:t>$76.08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$108.95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086215"/>
                  </a:ext>
                </a:extLst>
              </a:tr>
              <a:tr h="390916">
                <a:tc>
                  <a:txBody>
                    <a:bodyPr/>
                    <a:lstStyle/>
                    <a:p>
                      <a:r>
                        <a:rPr lang="en-US" sz="1700" b="0" i="1" dirty="0"/>
                        <a:t>% Change from Existing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0" i="1"/>
                        <a:t>-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0" i="1" dirty="0"/>
                        <a:t>43%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63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163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EF805-974C-DDE8-EA1B-18AE959CD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10C9-6375-CAE2-0F45-99C2213C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Capital improvements Usage fee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6572-D5E7-5ACC-E704-FA5503757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98100" cy="435133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Keep water rates as current.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Charge for all sewer usage</a:t>
            </a:r>
          </a:p>
          <a:p>
            <a:pPr marL="5143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Remove base fee coverage for first 1,000 gallons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Add a “Capital Improvements Fee” based on usage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Water CIP Fee - $1.63 / 1,000 gallons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Sewer CIP Fee - $0.88 / 1,000 gallons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800"/>
              </a:spcAft>
            </a:pPr>
            <a:endParaRPr lang="en-US" sz="2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E828E0-BB0B-F5AC-14A1-559977AD1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50362"/>
              </p:ext>
            </p:extLst>
          </p:nvPr>
        </p:nvGraphicFramePr>
        <p:xfrm>
          <a:off x="6500396" y="1825625"/>
          <a:ext cx="5498100" cy="36769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63249">
                  <a:extLst>
                    <a:ext uri="{9D8B030D-6E8A-4147-A177-3AD203B41FA5}">
                      <a16:colId xmlns:a16="http://schemas.microsoft.com/office/drawing/2014/main" val="2015335443"/>
                    </a:ext>
                  </a:extLst>
                </a:gridCol>
                <a:gridCol w="1327923">
                  <a:extLst>
                    <a:ext uri="{9D8B030D-6E8A-4147-A177-3AD203B41FA5}">
                      <a16:colId xmlns:a16="http://schemas.microsoft.com/office/drawing/2014/main" val="1695407132"/>
                    </a:ext>
                  </a:extLst>
                </a:gridCol>
                <a:gridCol w="1206928">
                  <a:extLst>
                    <a:ext uri="{9D8B030D-6E8A-4147-A177-3AD203B41FA5}">
                      <a16:colId xmlns:a16="http://schemas.microsoft.com/office/drawing/2014/main" val="3609421977"/>
                    </a:ext>
                  </a:extLst>
                </a:gridCol>
              </a:tblGrid>
              <a:tr h="422958">
                <a:tc>
                  <a:txBody>
                    <a:bodyPr/>
                    <a:lstStyle/>
                    <a:p>
                      <a:r>
                        <a:rPr lang="en-US" sz="1900"/>
                        <a:t>5,000 GAL/MONTH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Existing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CIP Fee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961989"/>
                  </a:ext>
                </a:extLst>
              </a:tr>
              <a:tr h="422958">
                <a:tc>
                  <a:txBody>
                    <a:bodyPr/>
                    <a:lstStyle/>
                    <a:p>
                      <a:r>
                        <a:rPr lang="en-US" sz="1900"/>
                        <a:t>Water – Base Fee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$11.76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$11.76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082808"/>
                  </a:ext>
                </a:extLst>
              </a:tr>
              <a:tr h="361370">
                <a:tc>
                  <a:txBody>
                    <a:bodyPr/>
                    <a:lstStyle/>
                    <a:p>
                      <a:r>
                        <a:rPr lang="en-US" sz="1900"/>
                        <a:t>Water – Usage Charge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$20.80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$28.95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479850"/>
                  </a:ext>
                </a:extLst>
              </a:tr>
              <a:tr h="399849">
                <a:tc>
                  <a:txBody>
                    <a:bodyPr/>
                    <a:lstStyle/>
                    <a:p>
                      <a:r>
                        <a:rPr lang="en-US" sz="1900"/>
                        <a:t>EAA Fee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$3.10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$3.50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274055"/>
                  </a:ext>
                </a:extLst>
              </a:tr>
              <a:tr h="422958">
                <a:tc>
                  <a:txBody>
                    <a:bodyPr/>
                    <a:lstStyle/>
                    <a:p>
                      <a:r>
                        <a:rPr lang="en-US" sz="1900"/>
                        <a:t>Sewer – Base Fee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$15.08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$15.08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791563"/>
                  </a:ext>
                </a:extLst>
              </a:tr>
              <a:tr h="275779">
                <a:tc>
                  <a:txBody>
                    <a:bodyPr/>
                    <a:lstStyle/>
                    <a:p>
                      <a:r>
                        <a:rPr lang="en-US" sz="1900"/>
                        <a:t>Sewer – Usage Charge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/>
                        <a:t>$24.96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$36.22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924474"/>
                  </a:ext>
                </a:extLst>
              </a:tr>
              <a:tr h="422958">
                <a:tc>
                  <a:txBody>
                    <a:bodyPr/>
                    <a:lstStyle/>
                    <a:p>
                      <a:r>
                        <a:rPr lang="en-US" sz="1900"/>
                        <a:t>TCEQ Fee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$0.38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$0.48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034394"/>
                  </a:ext>
                </a:extLst>
              </a:tr>
              <a:tr h="422958">
                <a:tc>
                  <a:txBody>
                    <a:bodyPr/>
                    <a:lstStyle/>
                    <a:p>
                      <a:r>
                        <a:rPr lang="en-US" sz="1900" b="1" dirty="0"/>
                        <a:t>TOTAL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$76.08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$95.99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086215"/>
                  </a:ext>
                </a:extLst>
              </a:tr>
              <a:tr h="390916">
                <a:tc>
                  <a:txBody>
                    <a:bodyPr/>
                    <a:lstStyle/>
                    <a:p>
                      <a:r>
                        <a:rPr lang="en-US" sz="1700" b="0" i="1" dirty="0"/>
                        <a:t>% Change from Existing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0" i="1"/>
                        <a:t>-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0" i="1" dirty="0"/>
                        <a:t>26%</a:t>
                      </a:r>
                    </a:p>
                  </a:txBody>
                  <a:tcPr marL="96127" marR="96127" marT="48063" marB="480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63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358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9F609-C961-F03B-A0B0-812D19234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26BFCE-8CDF-23AF-2D32-D4E4CFC9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41" y="127750"/>
            <a:ext cx="10913198" cy="1151060"/>
          </a:xfrm>
        </p:spPr>
        <p:txBody>
          <a:bodyPr/>
          <a:lstStyle/>
          <a:p>
            <a:r>
              <a:rPr lang="en-US" sz="2100" dirty="0"/>
              <a:t>Effect of usage tiers adjustment in conjunction with % increase proposed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57741-2582-9C33-CDA3-37A3F8D44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8810"/>
            <a:ext cx="12192000" cy="467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24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CFDE9-0485-C3C1-DBE5-90E83DA18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81A3C58-ACE5-DD2E-B24B-CB77E9AE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 usage fee</a:t>
            </a:r>
            <a:br>
              <a:rPr lang="en-US" dirty="0"/>
            </a:br>
            <a:r>
              <a:rPr lang="en-US" dirty="0"/>
              <a:t>Revenue projections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FBD1DBE8-8B7D-4763-C5F0-5DE8D82A8D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700805"/>
              </p:ext>
            </p:extLst>
          </p:nvPr>
        </p:nvGraphicFramePr>
        <p:xfrm>
          <a:off x="838198" y="1844597"/>
          <a:ext cx="8160947" cy="304541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83897">
                  <a:extLst>
                    <a:ext uri="{9D8B030D-6E8A-4147-A177-3AD203B41FA5}">
                      <a16:colId xmlns:a16="http://schemas.microsoft.com/office/drawing/2014/main" val="3264793570"/>
                    </a:ext>
                  </a:extLst>
                </a:gridCol>
                <a:gridCol w="1992350">
                  <a:extLst>
                    <a:ext uri="{9D8B030D-6E8A-4147-A177-3AD203B41FA5}">
                      <a16:colId xmlns:a16="http://schemas.microsoft.com/office/drawing/2014/main" val="1940640542"/>
                    </a:ext>
                  </a:extLst>
                </a:gridCol>
                <a:gridCol w="1992350">
                  <a:extLst>
                    <a:ext uri="{9D8B030D-6E8A-4147-A177-3AD203B41FA5}">
                      <a16:colId xmlns:a16="http://schemas.microsoft.com/office/drawing/2014/main" val="1887442052"/>
                    </a:ext>
                  </a:extLst>
                </a:gridCol>
                <a:gridCol w="1992350">
                  <a:extLst>
                    <a:ext uri="{9D8B030D-6E8A-4147-A177-3AD203B41FA5}">
                      <a16:colId xmlns:a16="http://schemas.microsoft.com/office/drawing/2014/main" val="2916593449"/>
                    </a:ext>
                  </a:extLst>
                </a:gridCol>
              </a:tblGrid>
              <a:tr h="4826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Existing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CIP Use Fee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 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0107"/>
                  </a:ext>
                </a:extLst>
              </a:tr>
              <a:tr h="4826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Proj</a:t>
                      </a:r>
                      <a:r>
                        <a:rPr lang="en-US" sz="1800" b="1" dirty="0"/>
                        <a:t> Rev Water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$1,992,545.52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$2,492,545.52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$500,000.00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965316"/>
                  </a:ext>
                </a:extLst>
              </a:tr>
              <a:tr h="360665">
                <a:tc>
                  <a:txBody>
                    <a:bodyPr/>
                    <a:lstStyle/>
                    <a:p>
                      <a:pPr algn="ctr"/>
                      <a:endParaRPr lang="en-US" sz="1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382894"/>
                  </a:ext>
                </a:extLst>
              </a:tr>
              <a:tr h="4826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Proj</a:t>
                      </a:r>
                      <a:r>
                        <a:rPr lang="en-US" sz="1800" b="1" dirty="0"/>
                        <a:t> Rev Sewer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$2,146,878.24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$2,646,878.24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$500,000.00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922187"/>
                  </a:ext>
                </a:extLst>
              </a:tr>
              <a:tr h="383306">
                <a:tc>
                  <a:txBody>
                    <a:bodyPr/>
                    <a:lstStyle/>
                    <a:p>
                      <a:pPr algn="ctr"/>
                      <a:endParaRPr lang="en-US" sz="18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948142"/>
                  </a:ext>
                </a:extLst>
              </a:tr>
              <a:tr h="4826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Proj</a:t>
                      </a:r>
                      <a:r>
                        <a:rPr lang="en-US" sz="1800" b="1" dirty="0"/>
                        <a:t> Rev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$4,139,423.76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$5,139,425.76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$1,000,000.00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292033"/>
                  </a:ext>
                </a:extLst>
              </a:tr>
              <a:tr h="360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932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995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88D508-7EA8-C472-92A9-0A6901D690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798A69-BA4C-AB4F-148C-0220409EA3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C8F4D-C2A6-3ADD-D2B1-72776FBC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AEADF-4FFC-9D76-D101-DFEC6D416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6096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DD61-250F-D401-D8EE-95CBB2321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7225"/>
            <a:ext cx="5256212" cy="1400175"/>
          </a:xfrm>
        </p:spPr>
        <p:txBody>
          <a:bodyPr anchor="ctr">
            <a:normAutofit/>
          </a:bodyPr>
          <a:lstStyle/>
          <a:p>
            <a:r>
              <a:rPr lang="en-US" dirty="0"/>
              <a:t>Rates Proposal - Scope</a:t>
            </a:r>
          </a:p>
        </p:txBody>
      </p:sp>
      <p:sp>
        <p:nvSpPr>
          <p:cNvPr id="2057" name="Content Placeholder 2">
            <a:extLst>
              <a:ext uri="{FF2B5EF4-FFF2-40B4-BE49-F238E27FC236}">
                <a16:creationId xmlns:a16="http://schemas.microsoft.com/office/drawing/2014/main" id="{B7C89733-186A-E30E-A2AA-C7D624AFF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638" y="2213623"/>
            <a:ext cx="5313362" cy="43501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City has requested Ardurra and team to evaluate existing rates for sustainability and potential rate adjustments to cover system operating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City of Leon Valley Water &amp; Sewer Capital Improvement Plan (in process), has potential to require an additional ~$500,000 per year to water and sewer budgets once enacted. ($1,000,000 total)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CFE37-966E-36C9-C217-B9EB0AB9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84" r="-1" b="-1"/>
          <a:stretch/>
        </p:blipFill>
        <p:spPr>
          <a:xfrm>
            <a:off x="6153150" y="10"/>
            <a:ext cx="6038850" cy="6857990"/>
          </a:xfrm>
          <a:prstGeom prst="rect">
            <a:avLst/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351187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18CE9F-4DCC-D004-B9A0-15B15AE51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25" y="0"/>
            <a:ext cx="8931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6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0F24-93E0-6610-4F43-1DA3F7C4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sz="3000" dirty="0"/>
              <a:t>Current rates – sample bill &amp;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ADC5E-0847-94D5-83A7-09932165A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54879" cy="4351338"/>
          </a:xfrm>
        </p:spPr>
        <p:txBody>
          <a:bodyPr>
            <a:normAutofit/>
          </a:bodyPr>
          <a:lstStyle/>
          <a:p>
            <a:r>
              <a:rPr lang="en-US" b="1" dirty="0"/>
              <a:t>City requested presenting average residential water bill</a:t>
            </a:r>
          </a:p>
          <a:p>
            <a:pPr lvl="1"/>
            <a:r>
              <a:rPr lang="en-US" b="1" dirty="0"/>
              <a:t>Average residential customer uses about 5,000 gallons per month</a:t>
            </a:r>
          </a:p>
          <a:p>
            <a:r>
              <a:rPr lang="en-US" b="1" dirty="0"/>
              <a:t>Note: there are fees not noted in the previous table that are accounted for in real bills (and sample bill)</a:t>
            </a:r>
          </a:p>
          <a:p>
            <a:pPr lvl="1"/>
            <a:r>
              <a:rPr lang="en-US" b="1" dirty="0"/>
              <a:t>Edwards Aquifer Availability Fee</a:t>
            </a:r>
          </a:p>
          <a:p>
            <a:pPr lvl="2"/>
            <a:r>
              <a:rPr lang="en-US" b="1" dirty="0"/>
              <a:t>$0.62 / 1,000 gallons usage</a:t>
            </a:r>
          </a:p>
          <a:p>
            <a:pPr lvl="1"/>
            <a:r>
              <a:rPr lang="en-US" b="1" dirty="0"/>
              <a:t>TCEQ Fee</a:t>
            </a:r>
          </a:p>
          <a:p>
            <a:pPr lvl="2"/>
            <a:r>
              <a:rPr lang="en-US" b="1" dirty="0"/>
              <a:t>0.5% of total bill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FAD73-2EB9-60F2-186A-AF8AA7134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52" r="6161" b="-1"/>
          <a:stretch/>
        </p:blipFill>
        <p:spPr>
          <a:xfrm>
            <a:off x="656019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82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EB20-7E1E-D6E4-0AF5-649661761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422D-A8EB-19E2-9E84-C2C821B6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30339" cy="1325563"/>
          </a:xfrm>
        </p:spPr>
        <p:txBody>
          <a:bodyPr anchor="b">
            <a:normAutofit/>
          </a:bodyPr>
          <a:lstStyle/>
          <a:p>
            <a:r>
              <a:rPr lang="en-US" sz="3000" dirty="0"/>
              <a:t>Current rates - sample Residential bill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93CB1B-B80B-A99B-3572-2FB2B7D499F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9635350"/>
              </p:ext>
            </p:extLst>
          </p:nvPr>
        </p:nvGraphicFramePr>
        <p:xfrm>
          <a:off x="1713297" y="1854501"/>
          <a:ext cx="7238197" cy="4247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95733">
                  <a:extLst>
                    <a:ext uri="{9D8B030D-6E8A-4147-A177-3AD203B41FA5}">
                      <a16:colId xmlns:a16="http://schemas.microsoft.com/office/drawing/2014/main" val="3264793570"/>
                    </a:ext>
                  </a:extLst>
                </a:gridCol>
                <a:gridCol w="2342464">
                  <a:extLst>
                    <a:ext uri="{9D8B030D-6E8A-4147-A177-3AD203B41FA5}">
                      <a16:colId xmlns:a16="http://schemas.microsoft.com/office/drawing/2014/main" val="1940640542"/>
                    </a:ext>
                  </a:extLst>
                </a:gridCol>
              </a:tblGrid>
              <a:tr h="530990">
                <a:tc>
                  <a:txBody>
                    <a:bodyPr/>
                    <a:lstStyle/>
                    <a:p>
                      <a:r>
                        <a:rPr lang="en-US" dirty="0"/>
                        <a:t>5,000 GAL/MONTH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0107"/>
                  </a:ext>
                </a:extLst>
              </a:tr>
              <a:tr h="530990">
                <a:tc>
                  <a:txBody>
                    <a:bodyPr/>
                    <a:lstStyle/>
                    <a:p>
                      <a:r>
                        <a:rPr lang="en-US" dirty="0"/>
                        <a:t>Water – Base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$11.76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965316"/>
                  </a:ext>
                </a:extLst>
              </a:tr>
              <a:tr h="530990">
                <a:tc>
                  <a:txBody>
                    <a:bodyPr/>
                    <a:lstStyle/>
                    <a:p>
                      <a:r>
                        <a:rPr lang="en-US" dirty="0"/>
                        <a:t>Water – Usage 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$20.80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922187"/>
                  </a:ext>
                </a:extLst>
              </a:tr>
              <a:tr h="530990">
                <a:tc>
                  <a:txBody>
                    <a:bodyPr/>
                    <a:lstStyle/>
                    <a:p>
                      <a:r>
                        <a:rPr lang="en-US" dirty="0"/>
                        <a:t>EAA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715885"/>
                  </a:ext>
                </a:extLst>
              </a:tr>
              <a:tr h="530990">
                <a:tc>
                  <a:txBody>
                    <a:bodyPr/>
                    <a:lstStyle/>
                    <a:p>
                      <a:r>
                        <a:rPr lang="en-US" dirty="0"/>
                        <a:t>Sewer – Base Fee (Includes 1,000 gal)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$15.08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551372"/>
                  </a:ext>
                </a:extLst>
              </a:tr>
              <a:tr h="530990">
                <a:tc>
                  <a:txBody>
                    <a:bodyPr/>
                    <a:lstStyle/>
                    <a:p>
                      <a:r>
                        <a:rPr lang="en-US" dirty="0"/>
                        <a:t>Sewer – Usage Charge (above 1,000 gal)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$24.96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780607"/>
                  </a:ext>
                </a:extLst>
              </a:tr>
              <a:tr h="530990">
                <a:tc>
                  <a:txBody>
                    <a:bodyPr/>
                    <a:lstStyle/>
                    <a:p>
                      <a:r>
                        <a:rPr lang="en-US" dirty="0"/>
                        <a:t>TCEQ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$0.38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679881"/>
                  </a:ext>
                </a:extLst>
              </a:tr>
              <a:tr h="53099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$76.08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320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29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017EB-C5D6-A478-514F-E36CE0EA9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C76C-D7A9-5911-347E-4C8D0D7D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sz="3000" dirty="0"/>
              <a:t>revenue projection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328F6-8068-ACF6-878E-5EEA319D9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54879" cy="4351338"/>
          </a:xfrm>
        </p:spPr>
        <p:txBody>
          <a:bodyPr>
            <a:normAutofit/>
          </a:bodyPr>
          <a:lstStyle/>
          <a:p>
            <a:r>
              <a:rPr lang="en-US" b="1" dirty="0"/>
              <a:t>Revenue projections are based on usage data from 2022</a:t>
            </a:r>
          </a:p>
          <a:p>
            <a:pPr lvl="1"/>
            <a:r>
              <a:rPr lang="en-US" b="1" dirty="0"/>
              <a:t>301,245,000 gallons billed for by LV</a:t>
            </a:r>
          </a:p>
          <a:p>
            <a:pPr lvl="1"/>
            <a:r>
              <a:rPr lang="en-US" b="1" dirty="0"/>
              <a:t>2,643 total meters in water system</a:t>
            </a:r>
          </a:p>
          <a:p>
            <a:pPr lvl="1"/>
            <a:r>
              <a:rPr lang="en-US" b="1" dirty="0"/>
              <a:t>2,518 total customers in sewer system</a:t>
            </a:r>
          </a:p>
          <a:p>
            <a:r>
              <a:rPr lang="en-US" b="1" dirty="0"/>
              <a:t>Revenue from meter fees are calculated as shown on the right.</a:t>
            </a:r>
          </a:p>
          <a:p>
            <a:pPr lvl="1"/>
            <a:r>
              <a:rPr lang="en-US" b="1" dirty="0"/>
              <a:t>Meter count provided by city, 2022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CA803E8-1637-BD71-9CE3-6CF78A7E25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5704253"/>
                  </p:ext>
                </p:extLst>
              </p:nvPr>
            </p:nvGraphicFramePr>
            <p:xfrm>
              <a:off x="6493078" y="1690688"/>
              <a:ext cx="5020636" cy="333756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375093">
                      <a:extLst>
                        <a:ext uri="{9D8B030D-6E8A-4147-A177-3AD203B41FA5}">
                          <a16:colId xmlns:a16="http://schemas.microsoft.com/office/drawing/2014/main" val="2753437921"/>
                        </a:ext>
                      </a:extLst>
                    </a:gridCol>
                    <a:gridCol w="1215181">
                      <a:extLst>
                        <a:ext uri="{9D8B030D-6E8A-4147-A177-3AD203B41FA5}">
                          <a16:colId xmlns:a16="http://schemas.microsoft.com/office/drawing/2014/main" val="2211150554"/>
                        </a:ext>
                      </a:extLst>
                    </a:gridCol>
                    <a:gridCol w="1215181">
                      <a:extLst>
                        <a:ext uri="{9D8B030D-6E8A-4147-A177-3AD203B41FA5}">
                          <a16:colId xmlns:a16="http://schemas.microsoft.com/office/drawing/2014/main" val="183944526"/>
                        </a:ext>
                      </a:extLst>
                    </a:gridCol>
                    <a:gridCol w="1215181">
                      <a:extLst>
                        <a:ext uri="{9D8B030D-6E8A-4147-A177-3AD203B41FA5}">
                          <a16:colId xmlns:a16="http://schemas.microsoft.com/office/drawing/2014/main" val="30916591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Meter Size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# of </a:t>
                          </a:r>
                          <a:r>
                            <a:rPr lang="en-US" sz="1600" dirty="0" err="1"/>
                            <a:t>cust</a:t>
                          </a:r>
                          <a:r>
                            <a:rPr lang="en-US" sz="1600" dirty="0"/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Meter Fee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Rev/Yr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4859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0" dirty="0"/>
                            <a:t>”,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2,305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$11.76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$342,921.60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36835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1”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$19.06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$13,494.48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11211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1-1/2”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$30.72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$31,703.04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421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2”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$45.28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$29,884.80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9579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3”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$129.41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$17,082.12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88163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4”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$164.71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$1,976.52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87927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8”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$616.73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$7,400.76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5742334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Total Revenue Water Meter Fee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$444,463.32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9868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CA803E8-1637-BD71-9CE3-6CF78A7E25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5704253"/>
                  </p:ext>
                </p:extLst>
              </p:nvPr>
            </p:nvGraphicFramePr>
            <p:xfrm>
              <a:off x="6493078" y="1690688"/>
              <a:ext cx="5020636" cy="333756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375093">
                      <a:extLst>
                        <a:ext uri="{9D8B030D-6E8A-4147-A177-3AD203B41FA5}">
                          <a16:colId xmlns:a16="http://schemas.microsoft.com/office/drawing/2014/main" val="2753437921"/>
                        </a:ext>
                      </a:extLst>
                    </a:gridCol>
                    <a:gridCol w="1215181">
                      <a:extLst>
                        <a:ext uri="{9D8B030D-6E8A-4147-A177-3AD203B41FA5}">
                          <a16:colId xmlns:a16="http://schemas.microsoft.com/office/drawing/2014/main" val="2211150554"/>
                        </a:ext>
                      </a:extLst>
                    </a:gridCol>
                    <a:gridCol w="1215181">
                      <a:extLst>
                        <a:ext uri="{9D8B030D-6E8A-4147-A177-3AD203B41FA5}">
                          <a16:colId xmlns:a16="http://schemas.microsoft.com/office/drawing/2014/main" val="183944526"/>
                        </a:ext>
                      </a:extLst>
                    </a:gridCol>
                    <a:gridCol w="1215181">
                      <a:extLst>
                        <a:ext uri="{9D8B030D-6E8A-4147-A177-3AD203B41FA5}">
                          <a16:colId xmlns:a16="http://schemas.microsoft.com/office/drawing/2014/main" val="30916591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Meter Size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# of </a:t>
                          </a:r>
                          <a:r>
                            <a:rPr lang="en-US" sz="1600" dirty="0" err="1"/>
                            <a:t>cust</a:t>
                          </a:r>
                          <a:r>
                            <a:rPr lang="en-US" sz="1600" dirty="0"/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Meter Fee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Rev/Yr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4859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95" t="-124590" r="-269469" b="-7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2,305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$11.76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$342,921.60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36835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1”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$19.06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$13,494.48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11211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1-1/2”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$30.72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$31,703.04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37421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2”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$45.28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$29,884.80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9579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3”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$129.41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$17,082.12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88163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4”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$164.71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$1,976.52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87927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8”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$616.73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$7,400.76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5742334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sz="1600" b="1" dirty="0"/>
                            <a:t>Total Revenue Water Meter Fee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en-US" sz="16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$444,463.32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986800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FAAF783-D8CB-3C18-72FA-84DD33E4C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51112"/>
              </p:ext>
            </p:extLst>
          </p:nvPr>
        </p:nvGraphicFramePr>
        <p:xfrm>
          <a:off x="6493078" y="5189220"/>
          <a:ext cx="5020636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75093">
                  <a:extLst>
                    <a:ext uri="{9D8B030D-6E8A-4147-A177-3AD203B41FA5}">
                      <a16:colId xmlns:a16="http://schemas.microsoft.com/office/drawing/2014/main" val="2753437921"/>
                    </a:ext>
                  </a:extLst>
                </a:gridCol>
                <a:gridCol w="1215181">
                  <a:extLst>
                    <a:ext uri="{9D8B030D-6E8A-4147-A177-3AD203B41FA5}">
                      <a16:colId xmlns:a16="http://schemas.microsoft.com/office/drawing/2014/main" val="2211150554"/>
                    </a:ext>
                  </a:extLst>
                </a:gridCol>
                <a:gridCol w="1215181">
                  <a:extLst>
                    <a:ext uri="{9D8B030D-6E8A-4147-A177-3AD203B41FA5}">
                      <a16:colId xmlns:a16="http://schemas.microsoft.com/office/drawing/2014/main" val="183944526"/>
                    </a:ext>
                  </a:extLst>
                </a:gridCol>
                <a:gridCol w="1215181">
                  <a:extLst>
                    <a:ext uri="{9D8B030D-6E8A-4147-A177-3AD203B41FA5}">
                      <a16:colId xmlns:a16="http://schemas.microsoft.com/office/drawing/2014/main" val="3091659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Meter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# of </a:t>
                      </a:r>
                      <a:r>
                        <a:rPr lang="en-US" sz="1600" dirty="0" err="1"/>
                        <a:t>cust</a:t>
                      </a:r>
                      <a:r>
                        <a:rPr lang="en-US" sz="16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Base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Rev/Yr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85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All Cust.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2,518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$15.08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$455,657.28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83522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b="1" dirty="0"/>
                        <a:t>Total Revenue Sewer Base Fee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$455,657.28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868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6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06B01-F951-0E30-AED8-9A393C7C6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55821EF0-6A21-B615-06CD-58EDEFCB2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435326"/>
              </p:ext>
            </p:extLst>
          </p:nvPr>
        </p:nvGraphicFramePr>
        <p:xfrm>
          <a:off x="838200" y="1998506"/>
          <a:ext cx="4403756" cy="2225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01705">
                  <a:extLst>
                    <a:ext uri="{9D8B030D-6E8A-4147-A177-3AD203B41FA5}">
                      <a16:colId xmlns:a16="http://schemas.microsoft.com/office/drawing/2014/main" val="3264793570"/>
                    </a:ext>
                  </a:extLst>
                </a:gridCol>
                <a:gridCol w="1702051">
                  <a:extLst>
                    <a:ext uri="{9D8B030D-6E8A-4147-A177-3AD203B41FA5}">
                      <a16:colId xmlns:a16="http://schemas.microsoft.com/office/drawing/2014/main" val="1940640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UTILITY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0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Meter 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$444,463.32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96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Usage 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$1,548,082.20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922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Revenue Estimate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$1,992,545.52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32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/>
                        <a:t>Actual Sales (22-23)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b="1" i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$2,020,985.00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500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/>
                        <a:t>Budgeted Sales (2025)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b="1" i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$2,119,100.00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50210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A4163B8F-259B-AC36-D9E1-B258F2B232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42108"/>
              </p:ext>
            </p:extLst>
          </p:nvPr>
        </p:nvGraphicFramePr>
        <p:xfrm>
          <a:off x="6096000" y="1998506"/>
          <a:ext cx="4406020" cy="2225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7754">
                  <a:extLst>
                    <a:ext uri="{9D8B030D-6E8A-4147-A177-3AD203B41FA5}">
                      <a16:colId xmlns:a16="http://schemas.microsoft.com/office/drawing/2014/main" val="3264793570"/>
                    </a:ext>
                  </a:extLst>
                </a:gridCol>
                <a:gridCol w="1738266">
                  <a:extLst>
                    <a:ext uri="{9D8B030D-6E8A-4147-A177-3AD203B41FA5}">
                      <a16:colId xmlns:a16="http://schemas.microsoft.com/office/drawing/2014/main" val="1940640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SEWER UTILITY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0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Base Rate 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$455,657.28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96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Usage 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$1,691,220.96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922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Revenue Estimate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$2,146,878.24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32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/>
                        <a:t>Actual Sales (22-23)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/>
                        <a:t>$2,563,039.00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500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/>
                        <a:t>Budgeted Sales (2025)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dirty="0"/>
                        <a:t>$2,508,000.00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716052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1CCB6217-6844-ED3B-35EC-769658B5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Rates – Revenue Projections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6E179D-A79C-B8A2-CA11-77F7A958418F}"/>
              </a:ext>
            </a:extLst>
          </p:cNvPr>
          <p:cNvSpPr txBox="1"/>
          <p:nvPr/>
        </p:nvSpPr>
        <p:spPr>
          <a:xfrm>
            <a:off x="925716" y="4362096"/>
            <a:ext cx="100108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Usage is calculated based on the average cost per 1,000 gallons for 9,500 gallons of usage / 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(301,245,000 gallons/yr)/(2,643 total meters)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~9,500 gallons/month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b="1" dirty="0"/>
              <a:t>$5.14 / 1,000 gal in current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Actual revenue from 2022-2023 is given to show how our projections are conservative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8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8761-024F-AFAD-0AB3-6B902EE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first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B25F9-57B4-38F9-2512-66E40A44F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sake of cost security and sustainability, all expenses the system defines as necessary to keep system running will be considered “fixed costs”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GOAL: Ensure system will have all fixed costs, upcoming CIP costs included, covered even in low usage years by raising base rate revenue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i="0" dirty="0"/>
              <a:t>Residential water meter fee proposed: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Existing: $11.76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Proposed: $44.91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i="0" dirty="0"/>
              <a:t>Sewer base rate proposed: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Existing: $15.08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Proposed: $75.79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0" dirty="0"/>
              <a:t>Usage fee adjusted to $0.50 / 1,000 gallons for all tiers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/>
              <a:t>Current sewer charge structure has first 1,000 gallons of usage included in base rate.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It is recommended to change this so all usage is accounted and paid for.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69891476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Master">
  <a:themeElements>
    <a:clrScheme name="Ardurra">
      <a:dk1>
        <a:sysClr val="windowText" lastClr="000000"/>
      </a:dk1>
      <a:lt1>
        <a:sysClr val="window" lastClr="FFFFFF"/>
      </a:lt1>
      <a:dk2>
        <a:srgbClr val="14293D"/>
      </a:dk2>
      <a:lt2>
        <a:srgbClr val="E7E6E6"/>
      </a:lt2>
      <a:accent1>
        <a:srgbClr val="70B749"/>
      </a:accent1>
      <a:accent2>
        <a:srgbClr val="4093CD"/>
      </a:accent2>
      <a:accent3>
        <a:srgbClr val="F15A23"/>
      </a:accent3>
      <a:accent4>
        <a:srgbClr val="FFC000"/>
      </a:accent4>
      <a:accent5>
        <a:srgbClr val="7030A0"/>
      </a:accent5>
      <a:accent6>
        <a:srgbClr val="C00000"/>
      </a:accent6>
      <a:hlink>
        <a:srgbClr val="4093CD"/>
      </a:hlink>
      <a:folHlink>
        <a:srgbClr val="954F72"/>
      </a:folHlink>
    </a:clrScheme>
    <a:fontScheme name="Ardurr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6789DA4-3D96-47F8-AB50-E70280CF9FE8}" vid="{66537A3D-D5BD-42DD-8111-C6719518FE53}"/>
    </a:ext>
  </a:extLst>
</a:theme>
</file>

<file path=ppt/theme/theme2.xml><?xml version="1.0" encoding="utf-8"?>
<a:theme xmlns:a="http://schemas.openxmlformats.org/drawingml/2006/main" name="1_Light Master">
  <a:themeElements>
    <a:clrScheme name="Ardurra">
      <a:dk1>
        <a:sysClr val="windowText" lastClr="000000"/>
      </a:dk1>
      <a:lt1>
        <a:sysClr val="window" lastClr="FFFFFF"/>
      </a:lt1>
      <a:dk2>
        <a:srgbClr val="14293D"/>
      </a:dk2>
      <a:lt2>
        <a:srgbClr val="E7E6E6"/>
      </a:lt2>
      <a:accent1>
        <a:srgbClr val="70B749"/>
      </a:accent1>
      <a:accent2>
        <a:srgbClr val="4093CD"/>
      </a:accent2>
      <a:accent3>
        <a:srgbClr val="F15A23"/>
      </a:accent3>
      <a:accent4>
        <a:srgbClr val="FFC000"/>
      </a:accent4>
      <a:accent5>
        <a:srgbClr val="7030A0"/>
      </a:accent5>
      <a:accent6>
        <a:srgbClr val="C00000"/>
      </a:accent6>
      <a:hlink>
        <a:srgbClr val="4093CD"/>
      </a:hlink>
      <a:folHlink>
        <a:srgbClr val="954F72"/>
      </a:folHlink>
    </a:clrScheme>
    <a:fontScheme name="Ardurr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6789DA4-3D96-47F8-AB50-E70280CF9FE8}" vid="{D35AD780-B81A-456B-8511-5FF1EF4BAADF}"/>
    </a:ext>
  </a:extLst>
</a:theme>
</file>

<file path=ppt/theme/theme3.xml><?xml version="1.0" encoding="utf-8"?>
<a:theme xmlns:a="http://schemas.openxmlformats.org/drawingml/2006/main" name="Office Theme">
  <a:themeElements>
    <a:clrScheme name="Ardurra">
      <a:dk1>
        <a:sysClr val="windowText" lastClr="000000"/>
      </a:dk1>
      <a:lt1>
        <a:sysClr val="window" lastClr="FFFFFF"/>
      </a:lt1>
      <a:dk2>
        <a:srgbClr val="14293D"/>
      </a:dk2>
      <a:lt2>
        <a:srgbClr val="E7E6E6"/>
      </a:lt2>
      <a:accent1>
        <a:srgbClr val="70B749"/>
      </a:accent1>
      <a:accent2>
        <a:srgbClr val="4093CD"/>
      </a:accent2>
      <a:accent3>
        <a:srgbClr val="F15A23"/>
      </a:accent3>
      <a:accent4>
        <a:srgbClr val="FFC000"/>
      </a:accent4>
      <a:accent5>
        <a:srgbClr val="7030A0"/>
      </a:accent5>
      <a:accent6>
        <a:srgbClr val="C00000"/>
      </a:accent6>
      <a:hlink>
        <a:srgbClr val="4093CD"/>
      </a:hlink>
      <a:folHlink>
        <a:srgbClr val="954F72"/>
      </a:folHlink>
    </a:clrScheme>
    <a:fontScheme name="Ardurr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rdurra">
      <a:dk1>
        <a:sysClr val="windowText" lastClr="000000"/>
      </a:dk1>
      <a:lt1>
        <a:sysClr val="window" lastClr="FFFFFF"/>
      </a:lt1>
      <a:dk2>
        <a:srgbClr val="14293D"/>
      </a:dk2>
      <a:lt2>
        <a:srgbClr val="E7E6E6"/>
      </a:lt2>
      <a:accent1>
        <a:srgbClr val="70B749"/>
      </a:accent1>
      <a:accent2>
        <a:srgbClr val="4093CD"/>
      </a:accent2>
      <a:accent3>
        <a:srgbClr val="F15A23"/>
      </a:accent3>
      <a:accent4>
        <a:srgbClr val="FFC000"/>
      </a:accent4>
      <a:accent5>
        <a:srgbClr val="7030A0"/>
      </a:accent5>
      <a:accent6>
        <a:srgbClr val="C00000"/>
      </a:accent6>
      <a:hlink>
        <a:srgbClr val="4093CD"/>
      </a:hlink>
      <a:folHlink>
        <a:srgbClr val="954F72"/>
      </a:folHlink>
    </a:clrScheme>
    <a:fontScheme name="Ardurr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cf76f155ced4ddcb4097134ff3c332f xmlns="b94b92f8-0b87-4d68-bd66-19af142d2d79">
      <Terms xmlns="http://schemas.microsoft.com/office/infopath/2007/PartnerControls"/>
    </lcf76f155ced4ddcb4097134ff3c332f>
    <TaxCatchAll xmlns="5b074dbe-f2ca-4c01-89e0-392f01d98ab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588F2878481C4F8850C0E215C00A7D" ma:contentTypeVersion="17" ma:contentTypeDescription="Create a new document." ma:contentTypeScope="" ma:versionID="a1d71d05139fe13623618c413e8ae1a3">
  <xsd:schema xmlns:xsd="http://www.w3.org/2001/XMLSchema" xmlns:xs="http://www.w3.org/2001/XMLSchema" xmlns:p="http://schemas.microsoft.com/office/2006/metadata/properties" xmlns:ns1="http://schemas.microsoft.com/sharepoint/v3" xmlns:ns2="b94b92f8-0b87-4d68-bd66-19af142d2d79" xmlns:ns3="d0fb2a78-005d-47a2-aee7-459f540e8466" xmlns:ns4="5b074dbe-f2ca-4c01-89e0-392f01d98ab8" targetNamespace="http://schemas.microsoft.com/office/2006/metadata/properties" ma:root="true" ma:fieldsID="3971129d2706a7eaf32f77e6e263c3dc" ns1:_="" ns2:_="" ns3:_="" ns4:_="">
    <xsd:import namespace="http://schemas.microsoft.com/sharepoint/v3"/>
    <xsd:import namespace="b94b92f8-0b87-4d68-bd66-19af142d2d79"/>
    <xsd:import namespace="d0fb2a78-005d-47a2-aee7-459f540e8466"/>
    <xsd:import namespace="5b074dbe-f2ca-4c01-89e0-392f01d98ab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b92f8-0b87-4d68-bd66-19af142d2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db2f08b-4c9a-4cf0-aed6-ae5066abed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b2a78-005d-47a2-aee7-459f540e846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74dbe-f2ca-4c01-89e0-392f01d98ab8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bb034914-ce95-43b9-af99-f2db1242d674}" ma:internalName="TaxCatchAll" ma:showField="CatchAllData" ma:web="5b074dbe-f2ca-4c01-89e0-392f01d98a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FDA064-0FA2-4F4F-91DE-E8BF84FCC3FC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sharepoint/v3"/>
    <ds:schemaRef ds:uri="http://purl.org/dc/terms/"/>
    <ds:schemaRef ds:uri="http://schemas.microsoft.com/office/2006/metadata/properties"/>
    <ds:schemaRef ds:uri="http://schemas.microsoft.com/office/infopath/2007/PartnerControls"/>
    <ds:schemaRef ds:uri="d0fb2a78-005d-47a2-aee7-459f540e8466"/>
    <ds:schemaRef ds:uri="5b074dbe-f2ca-4c01-89e0-392f01d98ab8"/>
    <ds:schemaRef ds:uri="http://schemas.openxmlformats.org/package/2006/metadata/core-properties"/>
    <ds:schemaRef ds:uri="b94b92f8-0b87-4d68-bd66-19af142d2d7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19FE1A-43C0-418F-B966-305974369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BE371D-6564-4408-958E-712D81188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4b92f8-0b87-4d68-bd66-19af142d2d79"/>
    <ds:schemaRef ds:uri="d0fb2a78-005d-47a2-aee7-459f540e8466"/>
    <ds:schemaRef ds:uri="5b074dbe-f2ca-4c01-89e0-392f01d98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Ardurra_General_PresentationTemplate_Mosaic</Template>
  <TotalTime>3271</TotalTime>
  <Words>2041</Words>
  <Application>Microsoft Office PowerPoint</Application>
  <PresentationFormat>Widescreen</PresentationFormat>
  <Paragraphs>632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 Narrow</vt:lpstr>
      <vt:lpstr>Arial</vt:lpstr>
      <vt:lpstr>Cambria Math</vt:lpstr>
      <vt:lpstr>Century Gothic</vt:lpstr>
      <vt:lpstr>Courier New</vt:lpstr>
      <vt:lpstr>Wingdings</vt:lpstr>
      <vt:lpstr>Light Master</vt:lpstr>
      <vt:lpstr>1_Light Master</vt:lpstr>
      <vt:lpstr>Leon valley 2025 PROPOSED RATES review</vt:lpstr>
      <vt:lpstr>agenda</vt:lpstr>
      <vt:lpstr>Rates Proposal - Scope</vt:lpstr>
      <vt:lpstr>PowerPoint Presentation</vt:lpstr>
      <vt:lpstr>Current rates – sample bill &amp; notes</vt:lpstr>
      <vt:lpstr>Current rates - sample Residential bill</vt:lpstr>
      <vt:lpstr>revenue projection assumptions</vt:lpstr>
      <vt:lpstr>Current Rates – Revenue Projections</vt:lpstr>
      <vt:lpstr>Summary – first Proposal</vt:lpstr>
      <vt:lpstr>First Proposal</vt:lpstr>
      <vt:lpstr>Proposed Water Rates For Standard Residential Meter</vt:lpstr>
      <vt:lpstr>Sample water Bill &amp; Water Revenue projections</vt:lpstr>
      <vt:lpstr>Effect of usage tiers adjustment in conjunction with % increase proposed</vt:lpstr>
      <vt:lpstr>Other options to consider</vt:lpstr>
      <vt:lpstr>Existing usage tiers remain with 2% increase proposed water Rates For Standard Residential Meter</vt:lpstr>
      <vt:lpstr>Existing usage tiers remain with 2% increase proposed sewer Rates For Standard Residential Meter</vt:lpstr>
      <vt:lpstr> Existing usage tiers remain with 2% increase Sample Bill projections</vt:lpstr>
      <vt:lpstr>Existing usage tiers remain with 2% increase Comp to saws  (outside city limits)</vt:lpstr>
      <vt:lpstr>Existing usage tiers remain with 2% increase Revenue projections</vt:lpstr>
      <vt:lpstr>Capital improvements fee</vt:lpstr>
      <vt:lpstr>Capital improvements Usage fee</vt:lpstr>
      <vt:lpstr>Effect of usage tiers adjustment in conjunction with % increase proposed</vt:lpstr>
      <vt:lpstr>Cip usage fee Revenue projections</vt:lpstr>
      <vt:lpstr>Thank you for your time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Hoelscher</dc:creator>
  <cp:lastModifiedBy>Crystal Caldera</cp:lastModifiedBy>
  <cp:revision>11</cp:revision>
  <cp:lastPrinted>2025-01-22T22:15:19Z</cp:lastPrinted>
  <dcterms:created xsi:type="dcterms:W3CDTF">2023-06-12T13:59:25Z</dcterms:created>
  <dcterms:modified xsi:type="dcterms:W3CDTF">2025-01-23T15:46:20Z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0x01010086588F2878481C4F8850C0E215C00A7D</vt:lpwstr>
  </property>
</Properties>
</file>